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0.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1.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2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4.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5.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2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7.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8.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2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30.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3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32.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33.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34.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35.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37.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3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39.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40.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1.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2.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3.xml" ContentType="application/vnd.openxmlformats-officedocument.theme+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5.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46.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6871" r:id="rId27"/>
    <p:sldMasterId id="2147487120" r:id="rId28"/>
    <p:sldMasterId id="2147487144" r:id="rId29"/>
    <p:sldMasterId id="2147487194" r:id="rId30"/>
    <p:sldMasterId id="2147487206" r:id="rId31"/>
    <p:sldMasterId id="2147487258" r:id="rId32"/>
    <p:sldMasterId id="2147487574" r:id="rId33"/>
    <p:sldMasterId id="2147487623" r:id="rId34"/>
    <p:sldMasterId id="2147487743" r:id="rId35"/>
    <p:sldMasterId id="2147488085" r:id="rId36"/>
    <p:sldMasterId id="2147488097" r:id="rId37"/>
    <p:sldMasterId id="2147488265" r:id="rId38"/>
    <p:sldMasterId id="2147488340" r:id="rId39"/>
    <p:sldMasterId id="2147488378" r:id="rId40"/>
    <p:sldMasterId id="2147488559" r:id="rId41"/>
    <p:sldMasterId id="2147488991" r:id="rId42"/>
    <p:sldMasterId id="2147489216" r:id="rId43"/>
    <p:sldMasterId id="2147489228" r:id="rId44"/>
    <p:sldMasterId id="2147489252" r:id="rId45"/>
    <p:sldMasterId id="2147489265" r:id="rId46"/>
    <p:sldMasterId id="2147489277" r:id="rId47"/>
  </p:sldMasterIdLst>
  <p:notesMasterIdLst>
    <p:notesMasterId r:id="rId66"/>
  </p:notesMasterIdLst>
  <p:handoutMasterIdLst>
    <p:handoutMasterId r:id="rId67"/>
  </p:handoutMasterIdLst>
  <p:sldIdLst>
    <p:sldId id="5509" r:id="rId48"/>
    <p:sldId id="5522" r:id="rId49"/>
    <p:sldId id="5528" r:id="rId50"/>
    <p:sldId id="5529" r:id="rId51"/>
    <p:sldId id="5530" r:id="rId52"/>
    <p:sldId id="5525" r:id="rId53"/>
    <p:sldId id="5527" r:id="rId54"/>
    <p:sldId id="5531" r:id="rId55"/>
    <p:sldId id="5532" r:id="rId56"/>
    <p:sldId id="5535" r:id="rId57"/>
    <p:sldId id="5536" r:id="rId58"/>
    <p:sldId id="5538" r:id="rId59"/>
    <p:sldId id="5539" r:id="rId60"/>
    <p:sldId id="5540" r:id="rId61"/>
    <p:sldId id="5541" r:id="rId62"/>
    <p:sldId id="5537" r:id="rId63"/>
    <p:sldId id="5542" r:id="rId64"/>
    <p:sldId id="5526" r:id="rId6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55D6"/>
    <a:srgbClr val="0000FF"/>
    <a:srgbClr val="67BDE3"/>
    <a:srgbClr val="0432FF"/>
    <a:srgbClr val="E48B00"/>
    <a:srgbClr val="FF9300"/>
    <a:srgbClr val="948A54"/>
    <a:srgbClr val="8C0000"/>
    <a:srgbClr val="1A5712"/>
    <a:srgbClr val="FF0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79065" autoAdjust="0"/>
  </p:normalViewPr>
  <p:slideViewPr>
    <p:cSldViewPr>
      <p:cViewPr>
        <p:scale>
          <a:sx n="103" d="100"/>
          <a:sy n="103" d="100"/>
        </p:scale>
        <p:origin x="1240"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6.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 Target="slides/slide6.xml"/><Relationship Id="rId58" Type="http://schemas.openxmlformats.org/officeDocument/2006/relationships/slide" Target="slides/slide11.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1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1.xml"/><Relationship Id="rId56" Type="http://schemas.openxmlformats.org/officeDocument/2006/relationships/slide" Target="slides/slide9.xml"/><Relationship Id="rId64" Type="http://schemas.openxmlformats.org/officeDocument/2006/relationships/slide" Target="slides/slide17.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2.xml"/><Relationship Id="rId67" Type="http://schemas.openxmlformats.org/officeDocument/2006/relationships/handoutMaster" Target="handoutMasters/handoutMaster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7.xml"/><Relationship Id="rId62" Type="http://schemas.openxmlformats.org/officeDocument/2006/relationships/slide" Target="slides/slide15.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2.xml"/><Relationship Id="rId57" Type="http://schemas.openxmlformats.org/officeDocument/2006/relationships/slide" Target="slides/slide1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5.xml"/><Relationship Id="rId60" Type="http://schemas.openxmlformats.org/officeDocument/2006/relationships/slide" Target="slides/slide13.xml"/><Relationship Id="rId65"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 Target="slides/slide3.xml"/><Relationship Id="rId55"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9/22/23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9/22/23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Overcome Challenges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71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2A55D6"/>
              </a:solidFill>
            </a:endParaRPr>
          </a:p>
          <a:p>
            <a:r>
              <a:rPr lang="en-US" dirty="0">
                <a:solidFill>
                  <a:srgbClr val="2A55D6"/>
                </a:solidFill>
              </a:rPr>
              <a:t>Visual Studio Code support: </a:t>
            </a:r>
            <a:r>
              <a:rPr lang="en-US" sz="1200" b="0" i="0" kern="1200" dirty="0">
                <a:solidFill>
                  <a:schemeClr val="tx1"/>
                </a:solidFill>
                <a:effectLst/>
                <a:latin typeface="+mn-lt"/>
                <a:ea typeface="+mn-ea"/>
                <a:cs typeface="+mn-cs"/>
              </a:rPr>
              <a:t> C++ - C# - CSS - Dart - </a:t>
            </a:r>
            <a:r>
              <a:rPr lang="en-US" sz="1200" b="0" i="0" kern="1200" dirty="0" err="1">
                <a:solidFill>
                  <a:schemeClr val="tx1"/>
                </a:solidFill>
                <a:effectLst/>
                <a:latin typeface="+mn-lt"/>
                <a:ea typeface="+mn-ea"/>
                <a:cs typeface="+mn-cs"/>
              </a:rPr>
              <a:t>Dockerfile</a:t>
            </a:r>
            <a:r>
              <a:rPr lang="en-US" sz="1200" b="0" i="0" kern="1200" dirty="0">
                <a:solidFill>
                  <a:schemeClr val="tx1"/>
                </a:solidFill>
                <a:effectLst/>
                <a:latin typeface="+mn-lt"/>
                <a:ea typeface="+mn-ea"/>
                <a:cs typeface="+mn-cs"/>
              </a:rPr>
              <a:t> - F# - Go - HTML - Java - JavaScript - JSON - Julia - Less - Markdown - PHP - PowerShell - Python - R - Ruby - Rust - SCSS - T-SQL - TypeScript.</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2</a:t>
            </a:fld>
            <a:endParaRPr lang="en-US"/>
          </a:p>
        </p:txBody>
      </p:sp>
    </p:spTree>
    <p:extLst>
      <p:ext uri="{BB962C8B-B14F-4D97-AF65-F5344CB8AC3E}">
        <p14:creationId xmlns:p14="http://schemas.microsoft.com/office/powerpoint/2010/main" val="1876569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doing so, you have the option to receive exclusive offers from Microsoft and grant them permission to share your data with specific partners, aiming to enhance performance. However, if you prefer not to receive these offers, simply leave the checkboxes unchecked and proceed </a:t>
            </a:r>
          </a:p>
        </p:txBody>
      </p:sp>
      <p:sp>
        <p:nvSpPr>
          <p:cNvPr id="4" name="Slide Number Placeholder 3"/>
          <p:cNvSpPr>
            <a:spLocks noGrp="1"/>
          </p:cNvSpPr>
          <p:nvPr>
            <p:ph type="sldNum" sz="quarter" idx="5"/>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58379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domain name is a unique, easy-to-remember address used to access websites, such as '</a:t>
            </a:r>
            <a:r>
              <a:rPr lang="en-US" sz="1200" b="0" i="0" kern="1200" dirty="0" err="1">
                <a:solidFill>
                  <a:schemeClr val="tx1"/>
                </a:solidFill>
                <a:effectLst/>
                <a:latin typeface="+mn-lt"/>
                <a:ea typeface="+mn-ea"/>
                <a:cs typeface="+mn-cs"/>
              </a:rPr>
              <a:t>google.com</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facebook.com</a:t>
            </a:r>
            <a:r>
              <a:rPr lang="en-US" sz="1200" b="0" i="0" kern="1200" dirty="0">
                <a:solidFill>
                  <a:schemeClr val="tx1"/>
                </a:solidFill>
                <a:effectLst/>
                <a:latin typeface="+mn-lt"/>
                <a:ea typeface="+mn-ea"/>
                <a:cs typeface="+mn-cs"/>
              </a:rPr>
              <a:t>'. Users can connect to websites using domain names thanks to the DNS (</a:t>
            </a:r>
            <a:r>
              <a:rPr lang="en-US" sz="1200" b="1" i="0" kern="1200" dirty="0">
                <a:solidFill>
                  <a:schemeClr val="tx1"/>
                </a:solidFill>
                <a:effectLst/>
                <a:latin typeface="+mn-lt"/>
                <a:ea typeface="+mn-ea"/>
                <a:cs typeface="+mn-cs"/>
              </a:rPr>
              <a:t>domain name system)</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Domain Name System (DNS) </a:t>
            </a:r>
            <a:r>
              <a:rPr lang="en-US" sz="1200" b="1" i="0" kern="1200" dirty="0">
                <a:solidFill>
                  <a:schemeClr val="tx1"/>
                </a:solidFill>
                <a:effectLst/>
                <a:latin typeface="+mn-lt"/>
                <a:ea typeface="+mn-ea"/>
                <a:cs typeface="+mn-cs"/>
              </a:rPr>
              <a:t>turns domain names into IP (internet protocol) addresses</a:t>
            </a:r>
            <a:r>
              <a:rPr lang="en-US" sz="1200" b="0" i="0" kern="1200" dirty="0">
                <a:solidFill>
                  <a:schemeClr val="tx1"/>
                </a:solidFill>
                <a:effectLst/>
                <a:latin typeface="+mn-lt"/>
                <a:ea typeface="+mn-ea"/>
                <a:cs typeface="+mn-cs"/>
              </a:rPr>
              <a:t>, which allow browsers to get to websites and other internet resources. Every device on the internet has an IP address, which other devices can use to locate the device. Instead of memorizing a long list of IP addresses, people can simply enter the name of the website, and the DNS gets the IP address for them.</a:t>
            </a:r>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13</a:t>
            </a:fld>
            <a:endParaRPr lang="en-US"/>
          </a:p>
        </p:txBody>
      </p:sp>
    </p:spTree>
    <p:extLst>
      <p:ext uri="{BB962C8B-B14F-4D97-AF65-F5344CB8AC3E}">
        <p14:creationId xmlns:p14="http://schemas.microsoft.com/office/powerpoint/2010/main" val="194359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14</a:t>
            </a:fld>
            <a:endParaRPr lang="en-US"/>
          </a:p>
        </p:txBody>
      </p:sp>
    </p:spTree>
    <p:extLst>
      <p:ext uri="{BB962C8B-B14F-4D97-AF65-F5344CB8AC3E}">
        <p14:creationId xmlns:p14="http://schemas.microsoft.com/office/powerpoint/2010/main" val="588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15</a:t>
            </a:fld>
            <a:endParaRPr lang="en-US"/>
          </a:p>
        </p:txBody>
      </p:sp>
    </p:spTree>
    <p:extLst>
      <p:ext uri="{BB962C8B-B14F-4D97-AF65-F5344CB8AC3E}">
        <p14:creationId xmlns:p14="http://schemas.microsoft.com/office/powerpoint/2010/main" val="68813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 embedded system in an insulin pump used by diabetics to maintain blood glucose control.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Mentcare</a:t>
            </a:r>
            <a:r>
              <a:rPr lang="en-US" dirty="0"/>
              <a:t>. A system used to maintain records of people receiving care for mental health problems.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data collection system that collects data about weather conditions in remote areas.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system to support learning in schools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17</a:t>
            </a:fld>
            <a:endParaRPr lang="en-US"/>
          </a:p>
        </p:txBody>
      </p:sp>
    </p:spTree>
    <p:extLst>
      <p:ext uri="{BB962C8B-B14F-4D97-AF65-F5344CB8AC3E}">
        <p14:creationId xmlns:p14="http://schemas.microsoft.com/office/powerpoint/2010/main" val="2163849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any Questions?</a:t>
            </a:r>
          </a:p>
        </p:txBody>
      </p:sp>
      <p:sp>
        <p:nvSpPr>
          <p:cNvPr id="4" name="Slide Number Placeholder 3"/>
          <p:cNvSpPr>
            <a:spLocks noGrp="1"/>
          </p:cNvSpPr>
          <p:nvPr>
            <p:ph type="sldNum" sz="quarter" idx="5"/>
          </p:nvPr>
        </p:nvSpPr>
        <p:spPr/>
        <p:txBody>
          <a:bodyPr/>
          <a:lstStyle/>
          <a:p>
            <a:fld id="{AB959945-7217-484B-8E74-88DC87A74BB0}" type="slidenum">
              <a:rPr lang="en-US" smtClean="0"/>
              <a:pPr/>
              <a:t>18</a:t>
            </a:fld>
            <a:endParaRPr lang="en-US"/>
          </a:p>
        </p:txBody>
      </p:sp>
    </p:spTree>
    <p:extLst>
      <p:ext uri="{BB962C8B-B14F-4D97-AF65-F5344CB8AC3E}">
        <p14:creationId xmlns:p14="http://schemas.microsoft.com/office/powerpoint/2010/main" val="2023735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dirty="0">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1394220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dirty="0">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504414"/>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14306049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956" y="188640"/>
            <a:ext cx="8735888" cy="10668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228600" y="1371600"/>
            <a:ext cx="86106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47456820"/>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4926908"/>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6354275"/>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63248345"/>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797984"/>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6771066"/>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46128682"/>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679831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49677376"/>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6940184"/>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98021759"/>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194996880"/>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3022748827"/>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2844348648"/>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673294743"/>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2431732729"/>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978746972"/>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38620569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666324575"/>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1766707855"/>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452579808"/>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110139324"/>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1698652"/>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38482364"/>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3161478"/>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4185520"/>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54878452"/>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968009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736310"/>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1627763"/>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7407949"/>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91999752"/>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868246"/>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03425495"/>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470731054"/>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852116492"/>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969844510"/>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30727074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13182394"/>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986152822"/>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062486270"/>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018878341"/>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298364453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968205396"/>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188945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6784263"/>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49137394"/>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743417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046950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454262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8563842"/>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4580434"/>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4604124"/>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1290896"/>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7256847"/>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7269631"/>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74391"/>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548295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484604"/>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56305679"/>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94105328"/>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4969480"/>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185131"/>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4230101"/>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35113"/>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95070776"/>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3503890"/>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2264721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6397697"/>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71724017"/>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54423395"/>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58492406"/>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8364639"/>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0208953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145028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5437046"/>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55617253"/>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62567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2090546"/>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9100005"/>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55056819"/>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6412476"/>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8089379"/>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5081763"/>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8603731"/>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8735776"/>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66877"/>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633359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1804900"/>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67627032"/>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867705307"/>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909213287"/>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04551678"/>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52114607"/>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396304225"/>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686446272"/>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4147850429"/>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7278271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402603565"/>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41652260"/>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30238494"/>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27273774"/>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1525032"/>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407841"/>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8197304"/>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5844893"/>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6572785"/>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249001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4392628"/>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3930839"/>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663424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cstate="screen">
            <a:extLst>
              <a:ext uri="{28A0092B-C50C-407E-A947-70E740481C1C}">
                <a14:useLocalDpi xmlns:a14="http://schemas.microsoft.com/office/drawing/2010/main"/>
              </a:ext>
            </a:extLst>
          </a:blip>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cstate="screen">
            <a:lum bright="-8000"/>
            <a:extLst>
              <a:ext uri="{28A0092B-C50C-407E-A947-70E740481C1C}">
                <a14:useLocalDpi xmlns:a14="http://schemas.microsoft.com/office/drawing/2010/main"/>
              </a:ext>
            </a:extLst>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2.pn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2.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2.pn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image" Target="../media/image2.pn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8.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9.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20.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image" Target="../media/image2.png"/><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1.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2.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theme" Target="../theme/theme23.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heme" Target="../theme/theme2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4"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image" Target="../media/image2.png"/><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26.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image" Target="../media/image2.png"/><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theme" Target="../theme/theme27.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image" Target="../media/image2.png"/><Relationship Id="rId3" Type="http://schemas.openxmlformats.org/officeDocument/2006/relationships/slideLayout" Target="../slideLayouts/slideLayout293.xml"/><Relationship Id="rId7" Type="http://schemas.openxmlformats.org/officeDocument/2006/relationships/slideLayout" Target="../slideLayouts/slideLayout297.xml"/><Relationship Id="rId12" Type="http://schemas.openxmlformats.org/officeDocument/2006/relationships/theme" Target="../theme/theme28.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theme" Target="../theme/theme2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image" Target="../media/image2.png"/><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theme" Target="../theme/theme30.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2.xml"/><Relationship Id="rId3" Type="http://schemas.openxmlformats.org/officeDocument/2006/relationships/slideLayout" Target="../slideLayouts/slideLayout327.xml"/><Relationship Id="rId7" Type="http://schemas.openxmlformats.org/officeDocument/2006/relationships/slideLayout" Target="../slideLayouts/slideLayout331.xml"/><Relationship Id="rId12" Type="http://schemas.openxmlformats.org/officeDocument/2006/relationships/theme" Target="../theme/theme31.xml"/><Relationship Id="rId2" Type="http://schemas.openxmlformats.org/officeDocument/2006/relationships/slideLayout" Target="../slideLayouts/slideLayout326.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5" Type="http://schemas.openxmlformats.org/officeDocument/2006/relationships/slideLayout" Target="../slideLayouts/slideLayout329.xml"/><Relationship Id="rId10" Type="http://schemas.openxmlformats.org/officeDocument/2006/relationships/slideLayout" Target="../slideLayouts/slideLayout334.xml"/><Relationship Id="rId4" Type="http://schemas.openxmlformats.org/officeDocument/2006/relationships/slideLayout" Target="../slideLayouts/slideLayout328.xml"/><Relationship Id="rId9" Type="http://schemas.openxmlformats.org/officeDocument/2006/relationships/slideLayout" Target="../slideLayouts/slideLayout33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image" Target="../media/image2.png"/><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theme" Target="../theme/theme32.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image" Target="../media/image2.png"/><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theme" Target="../theme/theme33.xml"/><Relationship Id="rId2" Type="http://schemas.openxmlformats.org/officeDocument/2006/relationships/slideLayout" Target="../slideLayouts/slideLayout348.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0" Type="http://schemas.openxmlformats.org/officeDocument/2006/relationships/slideLayout" Target="../slideLayouts/slideLayout356.xml"/><Relationship Id="rId4" Type="http://schemas.openxmlformats.org/officeDocument/2006/relationships/slideLayout" Target="../slideLayouts/slideLayout350.xml"/><Relationship Id="rId9" Type="http://schemas.openxmlformats.org/officeDocument/2006/relationships/slideLayout" Target="../slideLayouts/slideLayout35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image" Target="../media/image2.png"/><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34.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image" Target="../media/image2.png"/><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theme" Target="../theme/theme35.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7.xml"/><Relationship Id="rId3" Type="http://schemas.openxmlformats.org/officeDocument/2006/relationships/slideLayout" Target="../slideLayouts/slideLayout382.xml"/><Relationship Id="rId7" Type="http://schemas.openxmlformats.org/officeDocument/2006/relationships/slideLayout" Target="../slideLayouts/slideLayout386.xml"/><Relationship Id="rId12" Type="http://schemas.openxmlformats.org/officeDocument/2006/relationships/theme" Target="../theme/theme36.xml"/><Relationship Id="rId2" Type="http://schemas.openxmlformats.org/officeDocument/2006/relationships/slideLayout" Target="../slideLayouts/slideLayout381.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0" Type="http://schemas.openxmlformats.org/officeDocument/2006/relationships/slideLayout" Target="../slideLayouts/slideLayout389.xml"/><Relationship Id="rId4" Type="http://schemas.openxmlformats.org/officeDocument/2006/relationships/slideLayout" Target="../slideLayouts/slideLayout383.xml"/><Relationship Id="rId9" Type="http://schemas.openxmlformats.org/officeDocument/2006/relationships/slideLayout" Target="../slideLayouts/slideLayout38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8.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theme" Target="../theme/theme37.xml"/><Relationship Id="rId2" Type="http://schemas.openxmlformats.org/officeDocument/2006/relationships/slideLayout" Target="../slideLayouts/slideLayout392.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9.xml"/><Relationship Id="rId13" Type="http://schemas.openxmlformats.org/officeDocument/2006/relationships/image" Target="../media/image2.png"/><Relationship Id="rId3" Type="http://schemas.openxmlformats.org/officeDocument/2006/relationships/slideLayout" Target="../slideLayouts/slideLayout404.xml"/><Relationship Id="rId7" Type="http://schemas.openxmlformats.org/officeDocument/2006/relationships/slideLayout" Target="../slideLayouts/slideLayout408.xml"/><Relationship Id="rId12" Type="http://schemas.openxmlformats.org/officeDocument/2006/relationships/theme" Target="../theme/theme38.xml"/><Relationship Id="rId2" Type="http://schemas.openxmlformats.org/officeDocument/2006/relationships/slideLayout" Target="../slideLayouts/slideLayout403.xml"/><Relationship Id="rId1" Type="http://schemas.openxmlformats.org/officeDocument/2006/relationships/slideLayout" Target="../slideLayouts/slideLayout402.xml"/><Relationship Id="rId6" Type="http://schemas.openxmlformats.org/officeDocument/2006/relationships/slideLayout" Target="../slideLayouts/slideLayout407.xml"/><Relationship Id="rId11" Type="http://schemas.openxmlformats.org/officeDocument/2006/relationships/slideLayout" Target="../slideLayouts/slideLayout412.xml"/><Relationship Id="rId5" Type="http://schemas.openxmlformats.org/officeDocument/2006/relationships/slideLayout" Target="../slideLayouts/slideLayout406.xml"/><Relationship Id="rId10" Type="http://schemas.openxmlformats.org/officeDocument/2006/relationships/slideLayout" Target="../slideLayouts/slideLayout411.xml"/><Relationship Id="rId4" Type="http://schemas.openxmlformats.org/officeDocument/2006/relationships/slideLayout" Target="../slideLayouts/slideLayout405.xml"/><Relationship Id="rId9" Type="http://schemas.openxmlformats.org/officeDocument/2006/relationships/slideLayout" Target="../slideLayouts/slideLayout41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theme" Target="../theme/theme39.xml"/><Relationship Id="rId2" Type="http://schemas.openxmlformats.org/officeDocument/2006/relationships/slideLayout" Target="../slideLayouts/slideLayout414.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image" Target="../media/image2.png"/><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theme" Target="../theme/theme40.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image" Target="../media/image2.png"/><Relationship Id="rId3" Type="http://schemas.openxmlformats.org/officeDocument/2006/relationships/slideLayout" Target="../slideLayouts/slideLayout437.xml"/><Relationship Id="rId7" Type="http://schemas.openxmlformats.org/officeDocument/2006/relationships/slideLayout" Target="../slideLayouts/slideLayout441.xml"/><Relationship Id="rId12" Type="http://schemas.openxmlformats.org/officeDocument/2006/relationships/theme" Target="../theme/theme41.xml"/><Relationship Id="rId2" Type="http://schemas.openxmlformats.org/officeDocument/2006/relationships/slideLayout" Target="../slideLayouts/slideLayout436.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0" Type="http://schemas.openxmlformats.org/officeDocument/2006/relationships/slideLayout" Target="../slideLayouts/slideLayout444.xml"/><Relationship Id="rId4" Type="http://schemas.openxmlformats.org/officeDocument/2006/relationships/slideLayout" Target="../slideLayouts/slideLayout438.xml"/><Relationship Id="rId9" Type="http://schemas.openxmlformats.org/officeDocument/2006/relationships/slideLayout" Target="../slideLayouts/slideLayout443.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image" Target="../media/image2.png"/><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theme" Target="../theme/theme42.xml"/><Relationship Id="rId2" Type="http://schemas.openxmlformats.org/officeDocument/2006/relationships/slideLayout" Target="../slideLayouts/slideLayout447.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image" Target="../media/image2.png"/><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3.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image" Target="../media/image2.png"/><Relationship Id="rId3" Type="http://schemas.openxmlformats.org/officeDocument/2006/relationships/slideLayout" Target="../slideLayouts/slideLayout470.xml"/><Relationship Id="rId7" Type="http://schemas.openxmlformats.org/officeDocument/2006/relationships/slideLayout" Target="../slideLayouts/slideLayout474.xml"/><Relationship Id="rId12" Type="http://schemas.openxmlformats.org/officeDocument/2006/relationships/theme" Target="../theme/theme44.xml"/><Relationship Id="rId2" Type="http://schemas.openxmlformats.org/officeDocument/2006/relationships/slideLayout" Target="../slideLayouts/slideLayout469.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0" Type="http://schemas.openxmlformats.org/officeDocument/2006/relationships/slideLayout" Target="../slideLayouts/slideLayout477.xml"/><Relationship Id="rId4" Type="http://schemas.openxmlformats.org/officeDocument/2006/relationships/slideLayout" Target="../slideLayouts/slideLayout471.xml"/><Relationship Id="rId9" Type="http://schemas.openxmlformats.org/officeDocument/2006/relationships/slideLayout" Target="../slideLayouts/slideLayout47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5.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image" Target="../media/image2.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8.xml"/><Relationship Id="rId13" Type="http://schemas.openxmlformats.org/officeDocument/2006/relationships/image" Target="../media/image2.png"/><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theme" Target="../theme/theme46.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image" Target="../media/image2.png"/><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theme" Target="../theme/theme47.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6.emf"/><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image" Target="../media/image5.png"/><Relationship Id="rId2" Type="http://schemas.openxmlformats.org/officeDocument/2006/relationships/slideLayout" Target="../slideLayouts/slideLayout60.xml"/><Relationship Id="rId16" Type="http://schemas.openxmlformats.org/officeDocument/2006/relationships/image" Target="../media/image4.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image" Target="../media/image3.png"/><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2.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3" name="Picture 2">
            <a:extLst>
              <a:ext uri="{FF2B5EF4-FFF2-40B4-BE49-F238E27FC236}">
                <a16:creationId xmlns:a16="http://schemas.microsoft.com/office/drawing/2014/main" id="{E7E27E65-E93F-0741-81BD-1FC88DEA7C5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58479" y="114583"/>
            <a:ext cx="780721" cy="78072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dirty="0">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9289" r:id="rId1"/>
    <p:sldLayoutId id="2147489290" r:id="rId2"/>
    <p:sldLayoutId id="2147489291" r:id="rId3"/>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hf hdr="0" ftr="0" dt="0"/>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626765284"/>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483791172"/>
      </p:ext>
    </p:extLst>
  </p:cSld>
  <p:clrMap bg1="lt1" tx1="dk1" bg2="lt2" tx2="dk2" accent1="accent1" accent2="accent2" accent3="accent3" accent4="accent4" accent5="accent5" accent6="accent6" hlink="hlink" folHlink="folHlink"/>
  <p:sldLayoutIdLst>
    <p:sldLayoutId id="2147488341" r:id="rId1"/>
    <p:sldLayoutId id="2147488342" r:id="rId2"/>
    <p:sldLayoutId id="2147488343" r:id="rId3"/>
    <p:sldLayoutId id="2147488344" r:id="rId4"/>
    <p:sldLayoutId id="2147488345" r:id="rId5"/>
    <p:sldLayoutId id="2147488346" r:id="rId6"/>
    <p:sldLayoutId id="2147488347" r:id="rId7"/>
    <p:sldLayoutId id="2147488348" r:id="rId8"/>
    <p:sldLayoutId id="2147488349" r:id="rId9"/>
    <p:sldLayoutId id="2147488350" r:id="rId10"/>
    <p:sldLayoutId id="214748835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41121451"/>
      </p:ext>
    </p:extLst>
  </p:cSld>
  <p:clrMap bg1="lt1" tx1="dk1" bg2="lt2" tx2="dk2" accent1="accent1" accent2="accent2" accent3="accent3" accent4="accent4" accent5="accent5" accent6="accent6" hlink="hlink" folHlink="folHlink"/>
  <p:sldLayoutIdLst>
    <p:sldLayoutId id="2147488379" r:id="rId1"/>
    <p:sldLayoutId id="2147488380" r:id="rId2"/>
    <p:sldLayoutId id="2147488381" r:id="rId3"/>
    <p:sldLayoutId id="2147488382" r:id="rId4"/>
    <p:sldLayoutId id="2147488383" r:id="rId5"/>
    <p:sldLayoutId id="2147488384" r:id="rId6"/>
    <p:sldLayoutId id="2147488385" r:id="rId7"/>
    <p:sldLayoutId id="2147488386" r:id="rId8"/>
    <p:sldLayoutId id="2147488387" r:id="rId9"/>
    <p:sldLayoutId id="2147488388" r:id="rId10"/>
    <p:sldLayoutId id="214748838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dirty="0"/>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072707315"/>
      </p:ext>
    </p:extLst>
  </p:cSld>
  <p:clrMap bg1="lt1" tx1="dk1" bg2="lt2" tx2="dk2" accent1="accent1" accent2="accent2" accent3="accent3" accent4="accent4" accent5="accent5" accent6="accent6" hlink="hlink" folHlink="folHlink"/>
  <p:sldLayoutIdLst>
    <p:sldLayoutId id="2147488560" r:id="rId1"/>
    <p:sldLayoutId id="2147488561" r:id="rId2"/>
    <p:sldLayoutId id="2147488562" r:id="rId3"/>
    <p:sldLayoutId id="2147488563" r:id="rId4"/>
    <p:sldLayoutId id="2147488564" r:id="rId5"/>
    <p:sldLayoutId id="2147488565" r:id="rId6"/>
    <p:sldLayoutId id="2147488566" r:id="rId7"/>
    <p:sldLayoutId id="2147488567" r:id="rId8"/>
    <p:sldLayoutId id="2147488568" r:id="rId9"/>
    <p:sldLayoutId id="2147488569" r:id="rId10"/>
    <p:sldLayoutId id="214748857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632983355"/>
      </p:ext>
    </p:extLst>
  </p:cSld>
  <p:clrMap bg1="lt1" tx1="dk1" bg2="lt2" tx2="dk2" accent1="accent1" accent2="accent2" accent3="accent3" accent4="accent4" accent5="accent5" accent6="accent6" hlink="hlink" folHlink="folHlink"/>
  <p:sldLayoutIdLst>
    <p:sldLayoutId id="2147488992" r:id="rId1"/>
    <p:sldLayoutId id="2147488993" r:id="rId2"/>
    <p:sldLayoutId id="2147488994" r:id="rId3"/>
    <p:sldLayoutId id="2147488995" r:id="rId4"/>
    <p:sldLayoutId id="2147488996" r:id="rId5"/>
    <p:sldLayoutId id="2147488997" r:id="rId6"/>
    <p:sldLayoutId id="2147488998" r:id="rId7"/>
    <p:sldLayoutId id="2147488999" r:id="rId8"/>
    <p:sldLayoutId id="2147489000" r:id="rId9"/>
    <p:sldLayoutId id="2147489001" r:id="rId10"/>
    <p:sldLayoutId id="214748900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75654414"/>
      </p:ext>
    </p:extLst>
  </p:cSld>
  <p:clrMap bg1="lt1" tx1="dk1" bg2="lt2" tx2="dk2" accent1="accent1" accent2="accent2" accent3="accent3" accent4="accent4" accent5="accent5" accent6="accent6" hlink="hlink" folHlink="folHlink"/>
  <p:sldLayoutIdLst>
    <p:sldLayoutId id="2147489217" r:id="rId1"/>
    <p:sldLayoutId id="2147489218" r:id="rId2"/>
    <p:sldLayoutId id="2147489219" r:id="rId3"/>
    <p:sldLayoutId id="2147489220" r:id="rId4"/>
    <p:sldLayoutId id="2147489221" r:id="rId5"/>
    <p:sldLayoutId id="2147489222" r:id="rId6"/>
    <p:sldLayoutId id="2147489223" r:id="rId7"/>
    <p:sldLayoutId id="2147489224" r:id="rId8"/>
    <p:sldLayoutId id="2147489225" r:id="rId9"/>
    <p:sldLayoutId id="2147489226" r:id="rId10"/>
    <p:sldLayoutId id="214748922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724132488"/>
      </p:ext>
    </p:extLst>
  </p:cSld>
  <p:clrMap bg1="lt1" tx1="dk1" bg2="lt2" tx2="dk2" accent1="accent1" accent2="accent2" accent3="accent3" accent4="accent4" accent5="accent5" accent6="accent6" hlink="hlink" folHlink="folHlink"/>
  <p:sldLayoutIdLst>
    <p:sldLayoutId id="2147489229" r:id="rId1"/>
    <p:sldLayoutId id="2147489230" r:id="rId2"/>
    <p:sldLayoutId id="2147489231" r:id="rId3"/>
    <p:sldLayoutId id="2147489232" r:id="rId4"/>
    <p:sldLayoutId id="2147489233" r:id="rId5"/>
    <p:sldLayoutId id="2147489234" r:id="rId6"/>
    <p:sldLayoutId id="2147489235" r:id="rId7"/>
    <p:sldLayoutId id="2147489236" r:id="rId8"/>
    <p:sldLayoutId id="2147489237" r:id="rId9"/>
    <p:sldLayoutId id="2147489238" r:id="rId10"/>
    <p:sldLayoutId id="21474892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920399"/>
      </p:ext>
    </p:extLst>
  </p:cSld>
  <p:clrMap bg1="lt1" tx1="dk1" bg2="lt2" tx2="dk2" accent1="accent1" accent2="accent2" accent3="accent3" accent4="accent4" accent5="accent5" accent6="accent6" hlink="hlink" folHlink="folHlink"/>
  <p:sldLayoutIdLst>
    <p:sldLayoutId id="2147489253" r:id="rId1"/>
    <p:sldLayoutId id="2147489254" r:id="rId2"/>
    <p:sldLayoutId id="2147489255" r:id="rId3"/>
    <p:sldLayoutId id="2147489256" r:id="rId4"/>
    <p:sldLayoutId id="2147489257" r:id="rId5"/>
    <p:sldLayoutId id="2147489258" r:id="rId6"/>
    <p:sldLayoutId id="2147489259" r:id="rId7"/>
    <p:sldLayoutId id="2147489260" r:id="rId8"/>
    <p:sldLayoutId id="2147489261" r:id="rId9"/>
    <p:sldLayoutId id="2147489262" r:id="rId10"/>
    <p:sldLayoutId id="2147489263" r:id="rId11"/>
    <p:sldLayoutId id="21474892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3842944"/>
      </p:ext>
    </p:extLst>
  </p:cSld>
  <p:clrMap bg1="lt1" tx1="dk1" bg2="lt2" tx2="dk2" accent1="accent1" accent2="accent2" accent3="accent3" accent4="accent4" accent5="accent5" accent6="accent6" hlink="hlink" folHlink="folHlink"/>
  <p:sldLayoutIdLst>
    <p:sldLayoutId id="2147489266" r:id="rId1"/>
    <p:sldLayoutId id="2147489267" r:id="rId2"/>
    <p:sldLayoutId id="2147489268" r:id="rId3"/>
    <p:sldLayoutId id="2147489269" r:id="rId4"/>
    <p:sldLayoutId id="2147489270" r:id="rId5"/>
    <p:sldLayoutId id="2147489271" r:id="rId6"/>
    <p:sldLayoutId id="2147489272" r:id="rId7"/>
    <p:sldLayoutId id="2147489273" r:id="rId8"/>
    <p:sldLayoutId id="2147489274" r:id="rId9"/>
    <p:sldLayoutId id="2147489275" r:id="rId10"/>
    <p:sldLayoutId id="2147489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3724846254"/>
      </p:ext>
    </p:extLst>
  </p:cSld>
  <p:clrMap bg1="lt1" tx1="dk1" bg2="lt2" tx2="dk2" accent1="accent1" accent2="accent2" accent3="accent3" accent4="accent4" accent5="accent5" accent6="accent6" hlink="hlink" folHlink="folHlink"/>
  <p:sldLayoutIdLst>
    <p:sldLayoutId id="2147489278" r:id="rId1"/>
    <p:sldLayoutId id="2147489279" r:id="rId2"/>
    <p:sldLayoutId id="2147489280" r:id="rId3"/>
    <p:sldLayoutId id="2147489281" r:id="rId4"/>
    <p:sldLayoutId id="2147489282" r:id="rId5"/>
    <p:sldLayoutId id="2147489283" r:id="rId6"/>
    <p:sldLayoutId id="2147489284" r:id="rId7"/>
    <p:sldLayoutId id="2147489285" r:id="rId8"/>
    <p:sldLayoutId id="2147489286" r:id="rId9"/>
    <p:sldLayoutId id="2147489287" r:id="rId10"/>
    <p:sldLayoutId id="21474892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cstate="screen">
            <a:lum bright="-8000"/>
            <a:extLst>
              <a:ext uri="{28A0092B-C50C-407E-A947-70E740481C1C}">
                <a14:useLocalDpi xmlns:a14="http://schemas.microsoft.com/office/drawing/2010/main"/>
              </a:ext>
            </a:extLst>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hf hdr="0" ftr="0" dt="0"/>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ourmn.alserr@safari.ethz.c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microsoft.com/en-us/microsoft-365/project/project-manageme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microsoft.com/en-us/microsoft-365/project/project-management"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0" y="1172344"/>
            <a:ext cx="9577064" cy="1752600"/>
          </a:xfrm>
          <a:noFill/>
        </p:spPr>
        <p:txBody>
          <a:bodyPr anchor="ctr">
            <a:noAutofit/>
          </a:bodyPr>
          <a:lstStyle/>
          <a:p>
            <a:pPr algn="ctr"/>
            <a:br>
              <a:rPr lang="en-US" sz="1600" b="1" dirty="0">
                <a:latin typeface="Calibri" panose="020F0502020204030204" pitchFamily="34" charset="0"/>
                <a:cs typeface="Calibri" panose="020F0502020204030204" pitchFamily="34" charset="0"/>
              </a:rPr>
            </a:b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 </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WDMM 3314 Web and Multimedia Engineering </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SDEV 2301 Principles of Software Engineering</a:t>
            </a:r>
            <a:br>
              <a:rPr lang="en-US" sz="1600" b="1" dirty="0">
                <a:latin typeface="Calibri" panose="020F0502020204030204" pitchFamily="34" charset="0"/>
                <a:cs typeface="Calibri" panose="020F0502020204030204" pitchFamily="34" charset="0"/>
              </a:rPr>
            </a:br>
            <a:br>
              <a:rPr lang="en-US" sz="4000"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Project</a:t>
            </a:r>
            <a:br>
              <a:rPr lang="en-US" sz="4000" b="1" dirty="0">
                <a:latin typeface="Calibri" panose="020F0502020204030204" pitchFamily="34" charset="0"/>
                <a:cs typeface="Calibri" panose="020F0502020204030204" pitchFamily="34" charset="0"/>
              </a:rPr>
            </a:br>
            <a:br>
              <a:rPr lang="en-US" sz="1600" b="1" dirty="0">
                <a:latin typeface="Calibri" panose="020F0502020204030204" pitchFamily="34" charset="0"/>
                <a:cs typeface="Calibri" panose="020F0502020204030204" pitchFamily="34" charset="0"/>
              </a:rPr>
            </a:br>
            <a:endParaRPr lang="en-US" sz="1600" b="1" dirty="0">
              <a:latin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36281A8C-59AD-6041-917F-36FF6D5DAE91}"/>
              </a:ext>
            </a:extLst>
          </p:cNvPr>
          <p:cNvSpPr txBox="1">
            <a:spLocks/>
          </p:cNvSpPr>
          <p:nvPr/>
        </p:nvSpPr>
        <p:spPr bwMode="auto">
          <a:xfrm>
            <a:off x="395536" y="2924944"/>
            <a:ext cx="8208912" cy="61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spcBef>
                <a:spcPct val="20000"/>
              </a:spcBef>
              <a:spcAft>
                <a:spcPct val="0"/>
              </a:spcAft>
              <a:buClr>
                <a:schemeClr val="accent1"/>
              </a:buClr>
              <a:buSzPct val="65000"/>
              <a:buFont typeface="Wingdings" pitchFamily="2" charset="2"/>
              <a:buNone/>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endParaRPr lang="en-US" sz="2200" b="1" kern="0" dirty="0">
              <a:latin typeface="Calibri" panose="020F0502020204030204" pitchFamily="34" charset="0"/>
              <a:cs typeface="Calibri" panose="020F0502020204030204" pitchFamily="34" charset="0"/>
            </a:endParaRPr>
          </a:p>
          <a:p>
            <a:r>
              <a:rPr lang="en-US" sz="2800" b="1" kern="0" dirty="0">
                <a:latin typeface="Calibri" panose="020F0502020204030204" pitchFamily="34" charset="0"/>
                <a:cs typeface="Calibri" panose="020F0502020204030204" pitchFamily="34" charset="0"/>
              </a:rPr>
              <a:t> Dr. Nour Almadhoun Alserr</a:t>
            </a:r>
          </a:p>
          <a:p>
            <a:r>
              <a:rPr lang="en-US" b="1"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Lecture 7 (23 Sep. 2023)</a:t>
            </a:r>
          </a:p>
          <a:p>
            <a:r>
              <a:rPr lang="en-US" b="1"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Week 3</a:t>
            </a:r>
            <a:endParaRPr lang="ar-SA" kern="0" dirty="0">
              <a:solidFill>
                <a:srgbClr val="0000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endParaRPr lang="en-US" sz="2200" kern="0" dirty="0">
              <a:latin typeface="Calibri" panose="020F0502020204030204" pitchFamily="34" charset="0"/>
              <a:cs typeface="Calibri" panose="020F0502020204030204" pitchFamily="34" charset="0"/>
            </a:endParaRPr>
          </a:p>
          <a:p>
            <a:pPr algn="l"/>
            <a:endParaRPr lang="en-US" sz="2200" kern="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8641C06-B6E7-1E4A-AA10-14E178663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620" y="4940424"/>
            <a:ext cx="1692388" cy="1692388"/>
          </a:xfrm>
          <a:prstGeom prst="rect">
            <a:avLst/>
          </a:prstGeom>
        </p:spPr>
      </p:pic>
      <p:pic>
        <p:nvPicPr>
          <p:cNvPr id="5" name="Picture 4">
            <a:extLst>
              <a:ext uri="{FF2B5EF4-FFF2-40B4-BE49-F238E27FC236}">
                <a16:creationId xmlns:a16="http://schemas.microsoft.com/office/drawing/2014/main" id="{2EB54E83-EC23-D14A-BB42-AFC2BAE4F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4931414"/>
            <a:ext cx="1665938" cy="1665938"/>
          </a:xfrm>
          <a:prstGeom prst="rect">
            <a:avLst/>
          </a:prstGeom>
        </p:spPr>
      </p:pic>
    </p:spTree>
    <p:extLst>
      <p:ext uri="{BB962C8B-B14F-4D97-AF65-F5344CB8AC3E}">
        <p14:creationId xmlns:p14="http://schemas.microsoft.com/office/powerpoint/2010/main" val="237001508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39FB-412B-D647-BCBA-51BDE48376AD}"/>
              </a:ext>
            </a:extLst>
          </p:cNvPr>
          <p:cNvSpPr>
            <a:spLocks noGrp="1"/>
          </p:cNvSpPr>
          <p:nvPr>
            <p:ph type="title"/>
          </p:nvPr>
        </p:nvSpPr>
        <p:spPr/>
        <p:txBody>
          <a:bodyPr/>
          <a:lstStyle/>
          <a:p>
            <a:r>
              <a:rPr lang="en-US" dirty="0"/>
              <a:t>MS Project Installation (2/7)</a:t>
            </a:r>
          </a:p>
        </p:txBody>
      </p:sp>
      <p:sp>
        <p:nvSpPr>
          <p:cNvPr id="4" name="Slide Number Placeholder 3">
            <a:extLst>
              <a:ext uri="{FF2B5EF4-FFF2-40B4-BE49-F238E27FC236}">
                <a16:creationId xmlns:a16="http://schemas.microsoft.com/office/drawing/2014/main" id="{C0EEDC70-708E-A648-BB69-E10B7226440B}"/>
              </a:ext>
            </a:extLst>
          </p:cNvPr>
          <p:cNvSpPr>
            <a:spLocks noGrp="1"/>
          </p:cNvSpPr>
          <p:nvPr>
            <p:ph type="sldNum" sz="quarter" idx="11"/>
          </p:nvPr>
        </p:nvSpPr>
        <p:spPr/>
        <p:txBody>
          <a:bodyPr/>
          <a:lstStyle/>
          <a:p>
            <a:fld id="{323594FA-E141-4234-AE05-360401972BE7}" type="slidenum">
              <a:rPr lang="en-US" altLang="en-US" smtClean="0"/>
              <a:pPr/>
              <a:t>10</a:t>
            </a:fld>
            <a:endParaRPr lang="en-US" altLang="en-US"/>
          </a:p>
        </p:txBody>
      </p:sp>
      <p:pic>
        <p:nvPicPr>
          <p:cNvPr id="7" name="Content Placeholder 6">
            <a:extLst>
              <a:ext uri="{FF2B5EF4-FFF2-40B4-BE49-F238E27FC236}">
                <a16:creationId xmlns:a16="http://schemas.microsoft.com/office/drawing/2014/main" id="{1EE1B6A4-EEEF-C344-AB34-B666F8F693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915942"/>
            <a:ext cx="6722853" cy="43213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Content Placeholder 2">
            <a:extLst>
              <a:ext uri="{FF2B5EF4-FFF2-40B4-BE49-F238E27FC236}">
                <a16:creationId xmlns:a16="http://schemas.microsoft.com/office/drawing/2014/main" id="{7C085DED-66A7-4F4B-AD88-8099BE7E3321}"/>
              </a:ext>
            </a:extLst>
          </p:cNvPr>
          <p:cNvSpPr txBox="1">
            <a:spLocks/>
          </p:cNvSpPr>
          <p:nvPr/>
        </p:nvSpPr>
        <p:spPr bwMode="auto">
          <a:xfrm>
            <a:off x="228600" y="908720"/>
            <a:ext cx="8610600"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algn="just">
              <a:buFont typeface="Wingdings" pitchFamily="2" charset="2"/>
              <a:buChar char="q"/>
            </a:pPr>
            <a:r>
              <a:rPr lang="en-US" kern="0" dirty="0"/>
              <a:t>You will have to create your new account. Enter a </a:t>
            </a:r>
            <a:r>
              <a:rPr lang="en-US" u="sng" kern="0" dirty="0">
                <a:solidFill>
                  <a:srgbClr val="7030A0"/>
                </a:solidFill>
              </a:rPr>
              <a:t>valid email address </a:t>
            </a:r>
            <a:r>
              <a:rPr lang="en-US" kern="0" dirty="0"/>
              <a:t>and click Set Up account.</a:t>
            </a:r>
          </a:p>
          <a:p>
            <a:pPr algn="just"/>
            <a:endParaRPr lang="en-US" kern="0" dirty="0"/>
          </a:p>
          <a:p>
            <a:pPr algn="just"/>
            <a:endParaRPr lang="en-US" kern="0" dirty="0"/>
          </a:p>
        </p:txBody>
      </p:sp>
    </p:spTree>
    <p:extLst>
      <p:ext uri="{BB962C8B-B14F-4D97-AF65-F5344CB8AC3E}">
        <p14:creationId xmlns:p14="http://schemas.microsoft.com/office/powerpoint/2010/main" val="1476918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39FB-412B-D647-BCBA-51BDE48376AD}"/>
              </a:ext>
            </a:extLst>
          </p:cNvPr>
          <p:cNvSpPr>
            <a:spLocks noGrp="1"/>
          </p:cNvSpPr>
          <p:nvPr>
            <p:ph type="title"/>
          </p:nvPr>
        </p:nvSpPr>
        <p:spPr/>
        <p:txBody>
          <a:bodyPr/>
          <a:lstStyle/>
          <a:p>
            <a:r>
              <a:rPr lang="en-US" dirty="0"/>
              <a:t>MS Project Installation (3/7)</a:t>
            </a:r>
          </a:p>
        </p:txBody>
      </p:sp>
      <p:sp>
        <p:nvSpPr>
          <p:cNvPr id="4" name="Slide Number Placeholder 3">
            <a:extLst>
              <a:ext uri="{FF2B5EF4-FFF2-40B4-BE49-F238E27FC236}">
                <a16:creationId xmlns:a16="http://schemas.microsoft.com/office/drawing/2014/main" id="{C0EEDC70-708E-A648-BB69-E10B7226440B}"/>
              </a:ext>
            </a:extLst>
          </p:cNvPr>
          <p:cNvSpPr>
            <a:spLocks noGrp="1"/>
          </p:cNvSpPr>
          <p:nvPr>
            <p:ph type="sldNum" sz="quarter" idx="11"/>
          </p:nvPr>
        </p:nvSpPr>
        <p:spPr/>
        <p:txBody>
          <a:bodyPr/>
          <a:lstStyle/>
          <a:p>
            <a:fld id="{323594FA-E141-4234-AE05-360401972BE7}" type="slidenum">
              <a:rPr lang="en-US" altLang="en-US" smtClean="0"/>
              <a:pPr/>
              <a:t>11</a:t>
            </a:fld>
            <a:endParaRPr lang="en-US" altLang="en-US"/>
          </a:p>
        </p:txBody>
      </p:sp>
      <p:pic>
        <p:nvPicPr>
          <p:cNvPr id="8" name="Content Placeholder 7">
            <a:extLst>
              <a:ext uri="{FF2B5EF4-FFF2-40B4-BE49-F238E27FC236}">
                <a16:creationId xmlns:a16="http://schemas.microsoft.com/office/drawing/2014/main" id="{76AC0B76-EC66-3248-9B1E-EE707A34C0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37625"/>
          <a:stretch/>
        </p:blipFill>
        <p:spPr>
          <a:xfrm>
            <a:off x="2408099" y="2276872"/>
            <a:ext cx="4081601" cy="41964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Content Placeholder 2">
            <a:extLst>
              <a:ext uri="{FF2B5EF4-FFF2-40B4-BE49-F238E27FC236}">
                <a16:creationId xmlns:a16="http://schemas.microsoft.com/office/drawing/2014/main" id="{AE91674F-168E-7745-8A52-62FEB887B9D2}"/>
              </a:ext>
            </a:extLst>
          </p:cNvPr>
          <p:cNvSpPr txBox="1">
            <a:spLocks/>
          </p:cNvSpPr>
          <p:nvPr/>
        </p:nvSpPr>
        <p:spPr bwMode="auto">
          <a:xfrm>
            <a:off x="134718" y="908720"/>
            <a:ext cx="8610600"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algn="just">
              <a:buFont typeface="Wingdings" pitchFamily="2" charset="2"/>
              <a:buChar char="q"/>
            </a:pPr>
            <a:r>
              <a:rPr lang="en-US" dirty="0">
                <a:solidFill>
                  <a:srgbClr val="333333"/>
                </a:solidFill>
              </a:rPr>
              <a:t>Fill in your </a:t>
            </a:r>
            <a:r>
              <a:rPr lang="en-US" u="sng" dirty="0">
                <a:solidFill>
                  <a:srgbClr val="7030A0"/>
                </a:solidFill>
              </a:rPr>
              <a:t>first and last name</a:t>
            </a:r>
            <a:r>
              <a:rPr lang="en-US" dirty="0">
                <a:solidFill>
                  <a:srgbClr val="333333"/>
                </a:solidFill>
              </a:rPr>
              <a:t>, </a:t>
            </a:r>
            <a:r>
              <a:rPr lang="en-US" u="sng" dirty="0">
                <a:solidFill>
                  <a:srgbClr val="7030A0"/>
                </a:solidFill>
              </a:rPr>
              <a:t>business phone number</a:t>
            </a:r>
            <a:r>
              <a:rPr lang="en-US" dirty="0">
                <a:solidFill>
                  <a:srgbClr val="333333"/>
                </a:solidFill>
              </a:rPr>
              <a:t>, </a:t>
            </a:r>
            <a:r>
              <a:rPr lang="en-US" u="sng" dirty="0">
                <a:solidFill>
                  <a:srgbClr val="7030A0"/>
                </a:solidFill>
              </a:rPr>
              <a:t>name of your company</a:t>
            </a:r>
            <a:r>
              <a:rPr lang="en-US" dirty="0">
                <a:solidFill>
                  <a:srgbClr val="333333"/>
                </a:solidFill>
              </a:rPr>
              <a:t>, </a:t>
            </a:r>
            <a:r>
              <a:rPr lang="en-US" u="sng" dirty="0">
                <a:solidFill>
                  <a:srgbClr val="7030A0"/>
                </a:solidFill>
              </a:rPr>
              <a:t>number of employees</a:t>
            </a:r>
            <a:r>
              <a:rPr lang="en-US" dirty="0">
                <a:solidFill>
                  <a:srgbClr val="333333"/>
                </a:solidFill>
              </a:rPr>
              <a:t>, and the </a:t>
            </a:r>
            <a:r>
              <a:rPr lang="en-US" u="sng" dirty="0">
                <a:solidFill>
                  <a:srgbClr val="7030A0"/>
                </a:solidFill>
              </a:rPr>
              <a:t>country or region </a:t>
            </a:r>
            <a:r>
              <a:rPr lang="en-US" dirty="0">
                <a:solidFill>
                  <a:srgbClr val="333333"/>
                </a:solidFill>
              </a:rPr>
              <a:t>where your business is located, and then click Next.</a:t>
            </a:r>
          </a:p>
          <a:p>
            <a:pPr algn="just"/>
            <a:endParaRPr lang="en-US" kern="0" dirty="0"/>
          </a:p>
          <a:p>
            <a:pPr algn="just"/>
            <a:endParaRPr lang="en-US" kern="0" dirty="0"/>
          </a:p>
        </p:txBody>
      </p:sp>
    </p:spTree>
    <p:extLst>
      <p:ext uri="{BB962C8B-B14F-4D97-AF65-F5344CB8AC3E}">
        <p14:creationId xmlns:p14="http://schemas.microsoft.com/office/powerpoint/2010/main" val="8394830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39FB-412B-D647-BCBA-51BDE48376AD}"/>
              </a:ext>
            </a:extLst>
          </p:cNvPr>
          <p:cNvSpPr>
            <a:spLocks noGrp="1"/>
          </p:cNvSpPr>
          <p:nvPr>
            <p:ph type="title"/>
          </p:nvPr>
        </p:nvSpPr>
        <p:spPr/>
        <p:txBody>
          <a:bodyPr/>
          <a:lstStyle/>
          <a:p>
            <a:r>
              <a:rPr lang="en-US" dirty="0"/>
              <a:t>MS Project Installation (4/7)</a:t>
            </a:r>
          </a:p>
        </p:txBody>
      </p:sp>
      <p:sp>
        <p:nvSpPr>
          <p:cNvPr id="4" name="Slide Number Placeholder 3">
            <a:extLst>
              <a:ext uri="{FF2B5EF4-FFF2-40B4-BE49-F238E27FC236}">
                <a16:creationId xmlns:a16="http://schemas.microsoft.com/office/drawing/2014/main" id="{C0EEDC70-708E-A648-BB69-E10B7226440B}"/>
              </a:ext>
            </a:extLst>
          </p:cNvPr>
          <p:cNvSpPr>
            <a:spLocks noGrp="1"/>
          </p:cNvSpPr>
          <p:nvPr>
            <p:ph type="sldNum" sz="quarter" idx="11"/>
          </p:nvPr>
        </p:nvSpPr>
        <p:spPr/>
        <p:txBody>
          <a:bodyPr/>
          <a:lstStyle/>
          <a:p>
            <a:fld id="{323594FA-E141-4234-AE05-360401972BE7}" type="slidenum">
              <a:rPr lang="en-US" altLang="en-US" smtClean="0"/>
              <a:pPr/>
              <a:t>12</a:t>
            </a:fld>
            <a:endParaRPr lang="en-US" altLang="en-US"/>
          </a:p>
        </p:txBody>
      </p:sp>
      <p:sp>
        <p:nvSpPr>
          <p:cNvPr id="10" name="Content Placeholder 2">
            <a:extLst>
              <a:ext uri="{FF2B5EF4-FFF2-40B4-BE49-F238E27FC236}">
                <a16:creationId xmlns:a16="http://schemas.microsoft.com/office/drawing/2014/main" id="{AE91674F-168E-7745-8A52-62FEB887B9D2}"/>
              </a:ext>
            </a:extLst>
          </p:cNvPr>
          <p:cNvSpPr txBox="1">
            <a:spLocks/>
          </p:cNvSpPr>
          <p:nvPr/>
        </p:nvSpPr>
        <p:spPr bwMode="auto">
          <a:xfrm>
            <a:off x="134718" y="908720"/>
            <a:ext cx="8610600"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algn="just">
              <a:buFont typeface="Wingdings" pitchFamily="2" charset="2"/>
              <a:buChar char="q"/>
            </a:pPr>
            <a:r>
              <a:rPr lang="en-US" dirty="0">
                <a:solidFill>
                  <a:srgbClr val="333333"/>
                </a:solidFill>
              </a:rPr>
              <a:t>Microsoft will verify your account by </a:t>
            </a:r>
            <a:r>
              <a:rPr lang="en-US" u="sng" dirty="0">
                <a:solidFill>
                  <a:srgbClr val="7030A0"/>
                </a:solidFill>
              </a:rPr>
              <a:t>sending a text</a:t>
            </a:r>
            <a:r>
              <a:rPr lang="en-US" u="sng" dirty="0">
                <a:solidFill>
                  <a:srgbClr val="333333"/>
                </a:solidFill>
              </a:rPr>
              <a:t> </a:t>
            </a:r>
            <a:r>
              <a:rPr lang="en-US" dirty="0">
                <a:solidFill>
                  <a:srgbClr val="333333"/>
                </a:solidFill>
              </a:rPr>
              <a:t>or </a:t>
            </a:r>
            <a:r>
              <a:rPr lang="en-US" u="sng" dirty="0">
                <a:solidFill>
                  <a:srgbClr val="7030A0"/>
                </a:solidFill>
              </a:rPr>
              <a:t>calling your phone number</a:t>
            </a:r>
            <a:r>
              <a:rPr lang="en-US" dirty="0">
                <a:solidFill>
                  <a:srgbClr val="333333"/>
                </a:solidFill>
              </a:rPr>
              <a:t>. After you input the 8-digit code, press the Verify button.</a:t>
            </a:r>
            <a:endParaRPr lang="en-US" kern="0" dirty="0"/>
          </a:p>
          <a:p>
            <a:pPr algn="just"/>
            <a:endParaRPr lang="en-US" kern="0" dirty="0"/>
          </a:p>
        </p:txBody>
      </p:sp>
      <p:pic>
        <p:nvPicPr>
          <p:cNvPr id="11" name="Picture 10">
            <a:extLst>
              <a:ext uri="{FF2B5EF4-FFF2-40B4-BE49-F238E27FC236}">
                <a16:creationId xmlns:a16="http://schemas.microsoft.com/office/drawing/2014/main" id="{322A7856-928E-B444-AB27-DBCD0EB38277}"/>
              </a:ext>
            </a:extLst>
          </p:cNvPr>
          <p:cNvPicPr>
            <a:picLocks noChangeAspect="1"/>
          </p:cNvPicPr>
          <p:nvPr/>
        </p:nvPicPr>
        <p:blipFill rotWithShape="1">
          <a:blip r:embed="rId2">
            <a:extLst>
              <a:ext uri="{28A0092B-C50C-407E-A947-70E740481C1C}">
                <a14:useLocalDpi xmlns:a14="http://schemas.microsoft.com/office/drawing/2010/main" val="0"/>
              </a:ext>
            </a:extLst>
          </a:blip>
          <a:srcRect t="12296" r="38527"/>
          <a:stretch/>
        </p:blipFill>
        <p:spPr>
          <a:xfrm>
            <a:off x="3203848" y="1918699"/>
            <a:ext cx="4808376" cy="43249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50963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39FB-412B-D647-BCBA-51BDE48376AD}"/>
              </a:ext>
            </a:extLst>
          </p:cNvPr>
          <p:cNvSpPr>
            <a:spLocks noGrp="1"/>
          </p:cNvSpPr>
          <p:nvPr>
            <p:ph type="title"/>
          </p:nvPr>
        </p:nvSpPr>
        <p:spPr/>
        <p:txBody>
          <a:bodyPr/>
          <a:lstStyle/>
          <a:p>
            <a:r>
              <a:rPr lang="en-US" dirty="0"/>
              <a:t>MS Project Installation (5/7)</a:t>
            </a:r>
          </a:p>
        </p:txBody>
      </p:sp>
      <p:sp>
        <p:nvSpPr>
          <p:cNvPr id="4" name="Slide Number Placeholder 3">
            <a:extLst>
              <a:ext uri="{FF2B5EF4-FFF2-40B4-BE49-F238E27FC236}">
                <a16:creationId xmlns:a16="http://schemas.microsoft.com/office/drawing/2014/main" id="{C0EEDC70-708E-A648-BB69-E10B7226440B}"/>
              </a:ext>
            </a:extLst>
          </p:cNvPr>
          <p:cNvSpPr>
            <a:spLocks noGrp="1"/>
          </p:cNvSpPr>
          <p:nvPr>
            <p:ph type="sldNum" sz="quarter" idx="11"/>
          </p:nvPr>
        </p:nvSpPr>
        <p:spPr/>
        <p:txBody>
          <a:bodyPr/>
          <a:lstStyle/>
          <a:p>
            <a:fld id="{323594FA-E141-4234-AE05-360401972BE7}" type="slidenum">
              <a:rPr lang="en-US" altLang="en-US" smtClean="0"/>
              <a:pPr/>
              <a:t>13</a:t>
            </a:fld>
            <a:endParaRPr lang="en-US" altLang="en-US"/>
          </a:p>
        </p:txBody>
      </p:sp>
      <p:sp>
        <p:nvSpPr>
          <p:cNvPr id="10" name="Content Placeholder 2">
            <a:extLst>
              <a:ext uri="{FF2B5EF4-FFF2-40B4-BE49-F238E27FC236}">
                <a16:creationId xmlns:a16="http://schemas.microsoft.com/office/drawing/2014/main" id="{AE91674F-168E-7745-8A52-62FEB887B9D2}"/>
              </a:ext>
            </a:extLst>
          </p:cNvPr>
          <p:cNvSpPr txBox="1">
            <a:spLocks/>
          </p:cNvSpPr>
          <p:nvPr/>
        </p:nvSpPr>
        <p:spPr bwMode="auto">
          <a:xfrm>
            <a:off x="134718" y="908720"/>
            <a:ext cx="8610600"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algn="just">
              <a:buFont typeface="Wingdings" pitchFamily="2" charset="2"/>
              <a:buChar char="q"/>
            </a:pPr>
            <a:r>
              <a:rPr lang="en-US" dirty="0">
                <a:solidFill>
                  <a:srgbClr val="333333"/>
                </a:solidFill>
              </a:rPr>
              <a:t>In order to set up the account, it is necessary to have </a:t>
            </a:r>
            <a:r>
              <a:rPr lang="en-US" u="sng" dirty="0">
                <a:solidFill>
                  <a:srgbClr val="7030A0"/>
                </a:solidFill>
              </a:rPr>
              <a:t>a domain name</a:t>
            </a:r>
            <a:r>
              <a:rPr lang="en-US" dirty="0">
                <a:solidFill>
                  <a:srgbClr val="7030A0"/>
                </a:solidFill>
              </a:rPr>
              <a:t>. </a:t>
            </a:r>
            <a:r>
              <a:rPr lang="en-US" dirty="0">
                <a:solidFill>
                  <a:srgbClr val="333333"/>
                </a:solidFill>
              </a:rPr>
              <a:t>Microsoft provides a domain name that concludes with </a:t>
            </a:r>
            <a:r>
              <a:rPr lang="en-US" dirty="0">
                <a:solidFill>
                  <a:srgbClr val="FF0000"/>
                </a:solidFill>
              </a:rPr>
              <a:t>“</a:t>
            </a:r>
            <a:r>
              <a:rPr lang="en-US" b="1" dirty="0">
                <a:solidFill>
                  <a:srgbClr val="FF0000"/>
                </a:solidFill>
              </a:rPr>
              <a:t>.</a:t>
            </a:r>
            <a:r>
              <a:rPr lang="en-US" b="1" dirty="0" err="1">
                <a:solidFill>
                  <a:srgbClr val="FF0000"/>
                </a:solidFill>
              </a:rPr>
              <a:t>onmicrosoft.com</a:t>
            </a:r>
            <a:r>
              <a:rPr lang="en-US" dirty="0">
                <a:solidFill>
                  <a:srgbClr val="FF0000"/>
                </a:solidFill>
              </a:rPr>
              <a:t>”</a:t>
            </a:r>
            <a:r>
              <a:rPr lang="en-US" dirty="0">
                <a:solidFill>
                  <a:srgbClr val="333333"/>
                </a:solidFill>
              </a:rPr>
              <a:t>. </a:t>
            </a:r>
            <a:endParaRPr lang="en-US" kern="0" dirty="0"/>
          </a:p>
        </p:txBody>
      </p:sp>
      <p:pic>
        <p:nvPicPr>
          <p:cNvPr id="8" name="Picture 7">
            <a:extLst>
              <a:ext uri="{FF2B5EF4-FFF2-40B4-BE49-F238E27FC236}">
                <a16:creationId xmlns:a16="http://schemas.microsoft.com/office/drawing/2014/main" id="{BCAB4BF4-B5C8-E749-877B-C58CF87B8233}"/>
              </a:ext>
            </a:extLst>
          </p:cNvPr>
          <p:cNvPicPr>
            <a:picLocks noChangeAspect="1"/>
          </p:cNvPicPr>
          <p:nvPr/>
        </p:nvPicPr>
        <p:blipFill rotWithShape="1">
          <a:blip r:embed="rId3">
            <a:extLst>
              <a:ext uri="{28A0092B-C50C-407E-A947-70E740481C1C}">
                <a14:useLocalDpi xmlns:a14="http://schemas.microsoft.com/office/drawing/2010/main" val="0"/>
              </a:ext>
            </a:extLst>
          </a:blip>
          <a:srcRect t="12296" r="36864"/>
          <a:stretch/>
        </p:blipFill>
        <p:spPr>
          <a:xfrm>
            <a:off x="3458888" y="1892301"/>
            <a:ext cx="4935146" cy="43219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0744515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39FB-412B-D647-BCBA-51BDE48376AD}"/>
              </a:ext>
            </a:extLst>
          </p:cNvPr>
          <p:cNvSpPr>
            <a:spLocks noGrp="1"/>
          </p:cNvSpPr>
          <p:nvPr>
            <p:ph type="title"/>
          </p:nvPr>
        </p:nvSpPr>
        <p:spPr/>
        <p:txBody>
          <a:bodyPr/>
          <a:lstStyle/>
          <a:p>
            <a:r>
              <a:rPr lang="en-US" dirty="0"/>
              <a:t>MS Project Installation (5/7)</a:t>
            </a:r>
          </a:p>
        </p:txBody>
      </p:sp>
      <p:sp>
        <p:nvSpPr>
          <p:cNvPr id="4" name="Slide Number Placeholder 3">
            <a:extLst>
              <a:ext uri="{FF2B5EF4-FFF2-40B4-BE49-F238E27FC236}">
                <a16:creationId xmlns:a16="http://schemas.microsoft.com/office/drawing/2014/main" id="{C0EEDC70-708E-A648-BB69-E10B7226440B}"/>
              </a:ext>
            </a:extLst>
          </p:cNvPr>
          <p:cNvSpPr>
            <a:spLocks noGrp="1"/>
          </p:cNvSpPr>
          <p:nvPr>
            <p:ph type="sldNum" sz="quarter" idx="11"/>
          </p:nvPr>
        </p:nvSpPr>
        <p:spPr/>
        <p:txBody>
          <a:bodyPr/>
          <a:lstStyle/>
          <a:p>
            <a:fld id="{323594FA-E141-4234-AE05-360401972BE7}" type="slidenum">
              <a:rPr lang="en-US" altLang="en-US" smtClean="0"/>
              <a:pPr/>
              <a:t>14</a:t>
            </a:fld>
            <a:endParaRPr lang="en-US" altLang="en-US"/>
          </a:p>
        </p:txBody>
      </p:sp>
      <p:sp>
        <p:nvSpPr>
          <p:cNvPr id="10" name="Content Placeholder 2">
            <a:extLst>
              <a:ext uri="{FF2B5EF4-FFF2-40B4-BE49-F238E27FC236}">
                <a16:creationId xmlns:a16="http://schemas.microsoft.com/office/drawing/2014/main" id="{AE91674F-168E-7745-8A52-62FEB887B9D2}"/>
              </a:ext>
            </a:extLst>
          </p:cNvPr>
          <p:cNvSpPr txBox="1">
            <a:spLocks/>
          </p:cNvSpPr>
          <p:nvPr/>
        </p:nvSpPr>
        <p:spPr bwMode="auto">
          <a:xfrm>
            <a:off x="134718" y="908720"/>
            <a:ext cx="8610600"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algn="just">
              <a:buFont typeface="Wingdings" pitchFamily="2" charset="2"/>
              <a:buChar char="q"/>
            </a:pPr>
            <a:r>
              <a:rPr lang="en-US" dirty="0">
                <a:solidFill>
                  <a:srgbClr val="333333"/>
                </a:solidFill>
              </a:rPr>
              <a:t>Simply input your business name to generate the domain name (</a:t>
            </a:r>
            <a:r>
              <a:rPr lang="en-US" b="1" dirty="0">
                <a:solidFill>
                  <a:srgbClr val="333333"/>
                </a:solidFill>
              </a:rPr>
              <a:t>unique</a:t>
            </a:r>
            <a:r>
              <a:rPr lang="en-US" dirty="0">
                <a:solidFill>
                  <a:srgbClr val="333333"/>
                </a:solidFill>
              </a:rPr>
              <a:t>) and </a:t>
            </a:r>
            <a:r>
              <a:rPr lang="en-US" dirty="0"/>
              <a:t>set up your own </a:t>
            </a:r>
            <a:r>
              <a:rPr lang="en-US" b="1" dirty="0">
                <a:solidFill>
                  <a:srgbClr val="7030A0"/>
                </a:solidFill>
              </a:rPr>
              <a:t>unique username </a:t>
            </a:r>
            <a:r>
              <a:rPr lang="en-US" dirty="0"/>
              <a:t>and </a:t>
            </a:r>
            <a:r>
              <a:rPr lang="en-US" b="1" dirty="0">
                <a:solidFill>
                  <a:srgbClr val="7030A0"/>
                </a:solidFill>
              </a:rPr>
              <a:t>password</a:t>
            </a:r>
            <a:r>
              <a:rPr lang="en-US" dirty="0"/>
              <a:t>. </a:t>
            </a:r>
            <a:endParaRPr lang="en-US" kern="0" dirty="0"/>
          </a:p>
        </p:txBody>
      </p:sp>
      <p:pic>
        <p:nvPicPr>
          <p:cNvPr id="8" name="Picture 7">
            <a:extLst>
              <a:ext uri="{FF2B5EF4-FFF2-40B4-BE49-F238E27FC236}">
                <a16:creationId xmlns:a16="http://schemas.microsoft.com/office/drawing/2014/main" id="{EE7B3EA5-6033-9448-95BA-7922B18C9D86}"/>
              </a:ext>
            </a:extLst>
          </p:cNvPr>
          <p:cNvPicPr>
            <a:picLocks noChangeAspect="1"/>
          </p:cNvPicPr>
          <p:nvPr/>
        </p:nvPicPr>
        <p:blipFill rotWithShape="1">
          <a:blip r:embed="rId3">
            <a:extLst>
              <a:ext uri="{28A0092B-C50C-407E-A947-70E740481C1C}">
                <a14:useLocalDpi xmlns:a14="http://schemas.microsoft.com/office/drawing/2010/main" val="0"/>
              </a:ext>
            </a:extLst>
          </a:blip>
          <a:srcRect t="12296" r="37720" b="11277"/>
          <a:stretch/>
        </p:blipFill>
        <p:spPr>
          <a:xfrm>
            <a:off x="1880344" y="1988841"/>
            <a:ext cx="5499657" cy="425479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4082945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39FB-412B-D647-BCBA-51BDE48376AD}"/>
              </a:ext>
            </a:extLst>
          </p:cNvPr>
          <p:cNvSpPr>
            <a:spLocks noGrp="1"/>
          </p:cNvSpPr>
          <p:nvPr>
            <p:ph type="title"/>
          </p:nvPr>
        </p:nvSpPr>
        <p:spPr/>
        <p:txBody>
          <a:bodyPr/>
          <a:lstStyle/>
          <a:p>
            <a:r>
              <a:rPr lang="en-US" dirty="0"/>
              <a:t>MS Project Installation (6/7)</a:t>
            </a:r>
          </a:p>
        </p:txBody>
      </p:sp>
      <p:sp>
        <p:nvSpPr>
          <p:cNvPr id="4" name="Slide Number Placeholder 3">
            <a:extLst>
              <a:ext uri="{FF2B5EF4-FFF2-40B4-BE49-F238E27FC236}">
                <a16:creationId xmlns:a16="http://schemas.microsoft.com/office/drawing/2014/main" id="{C0EEDC70-708E-A648-BB69-E10B7226440B}"/>
              </a:ext>
            </a:extLst>
          </p:cNvPr>
          <p:cNvSpPr>
            <a:spLocks noGrp="1"/>
          </p:cNvSpPr>
          <p:nvPr>
            <p:ph type="sldNum" sz="quarter" idx="11"/>
          </p:nvPr>
        </p:nvSpPr>
        <p:spPr/>
        <p:txBody>
          <a:bodyPr/>
          <a:lstStyle/>
          <a:p>
            <a:fld id="{323594FA-E141-4234-AE05-360401972BE7}" type="slidenum">
              <a:rPr lang="en-US" altLang="en-US" smtClean="0"/>
              <a:pPr/>
              <a:t>15</a:t>
            </a:fld>
            <a:endParaRPr lang="en-US" altLang="en-US"/>
          </a:p>
        </p:txBody>
      </p:sp>
      <p:sp>
        <p:nvSpPr>
          <p:cNvPr id="10" name="Content Placeholder 2">
            <a:extLst>
              <a:ext uri="{FF2B5EF4-FFF2-40B4-BE49-F238E27FC236}">
                <a16:creationId xmlns:a16="http://schemas.microsoft.com/office/drawing/2014/main" id="{AE91674F-168E-7745-8A52-62FEB887B9D2}"/>
              </a:ext>
            </a:extLst>
          </p:cNvPr>
          <p:cNvSpPr txBox="1">
            <a:spLocks/>
          </p:cNvSpPr>
          <p:nvPr/>
        </p:nvSpPr>
        <p:spPr bwMode="auto">
          <a:xfrm>
            <a:off x="134718" y="908720"/>
            <a:ext cx="8610600"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buNone/>
            </a:pPr>
            <a:endParaRPr lang="en-US" dirty="0"/>
          </a:p>
        </p:txBody>
      </p:sp>
      <p:pic>
        <p:nvPicPr>
          <p:cNvPr id="8" name="Picture 7">
            <a:extLst>
              <a:ext uri="{FF2B5EF4-FFF2-40B4-BE49-F238E27FC236}">
                <a16:creationId xmlns:a16="http://schemas.microsoft.com/office/drawing/2014/main" id="{780AA74E-7516-934B-9376-28BCA1AE999E}"/>
              </a:ext>
            </a:extLst>
          </p:cNvPr>
          <p:cNvPicPr>
            <a:picLocks noChangeAspect="1"/>
          </p:cNvPicPr>
          <p:nvPr/>
        </p:nvPicPr>
        <p:blipFill rotWithShape="1">
          <a:blip r:embed="rId3">
            <a:extLst>
              <a:ext uri="{28A0092B-C50C-407E-A947-70E740481C1C}">
                <a14:useLocalDpi xmlns:a14="http://schemas.microsoft.com/office/drawing/2010/main" val="0"/>
              </a:ext>
            </a:extLst>
          </a:blip>
          <a:srcRect t="12296" r="37400"/>
          <a:stretch/>
        </p:blipFill>
        <p:spPr>
          <a:xfrm>
            <a:off x="1656184" y="1124744"/>
            <a:ext cx="5724128" cy="50559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4649333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39FB-412B-D647-BCBA-51BDE48376AD}"/>
              </a:ext>
            </a:extLst>
          </p:cNvPr>
          <p:cNvSpPr>
            <a:spLocks noGrp="1"/>
          </p:cNvSpPr>
          <p:nvPr>
            <p:ph type="title"/>
          </p:nvPr>
        </p:nvSpPr>
        <p:spPr/>
        <p:txBody>
          <a:bodyPr/>
          <a:lstStyle/>
          <a:p>
            <a:r>
              <a:rPr lang="en-US" dirty="0"/>
              <a:t>MS Project Installation (7/7)</a:t>
            </a:r>
          </a:p>
        </p:txBody>
      </p:sp>
      <p:sp>
        <p:nvSpPr>
          <p:cNvPr id="4" name="Slide Number Placeholder 3">
            <a:extLst>
              <a:ext uri="{FF2B5EF4-FFF2-40B4-BE49-F238E27FC236}">
                <a16:creationId xmlns:a16="http://schemas.microsoft.com/office/drawing/2014/main" id="{C0EEDC70-708E-A648-BB69-E10B7226440B}"/>
              </a:ext>
            </a:extLst>
          </p:cNvPr>
          <p:cNvSpPr>
            <a:spLocks noGrp="1"/>
          </p:cNvSpPr>
          <p:nvPr>
            <p:ph type="sldNum" sz="quarter" idx="11"/>
          </p:nvPr>
        </p:nvSpPr>
        <p:spPr/>
        <p:txBody>
          <a:bodyPr/>
          <a:lstStyle/>
          <a:p>
            <a:fld id="{323594FA-E141-4234-AE05-360401972BE7}" type="slidenum">
              <a:rPr lang="en-US" altLang="en-US" smtClean="0"/>
              <a:pPr/>
              <a:t>16</a:t>
            </a:fld>
            <a:endParaRPr lang="en-US" altLang="en-US"/>
          </a:p>
        </p:txBody>
      </p:sp>
      <p:sp>
        <p:nvSpPr>
          <p:cNvPr id="5" name="Content Placeholder 4">
            <a:extLst>
              <a:ext uri="{FF2B5EF4-FFF2-40B4-BE49-F238E27FC236}">
                <a16:creationId xmlns:a16="http://schemas.microsoft.com/office/drawing/2014/main" id="{A97BBFE0-4AB4-E74F-8EDF-2AEEE83C82A0}"/>
              </a:ext>
            </a:extLst>
          </p:cNvPr>
          <p:cNvSpPr>
            <a:spLocks noGrp="1"/>
          </p:cNvSpPr>
          <p:nvPr>
            <p:ph idx="1"/>
          </p:nvPr>
        </p:nvSpPr>
        <p:spPr>
          <a:xfrm>
            <a:off x="228600" y="908720"/>
            <a:ext cx="8610600" cy="4876800"/>
          </a:xfrm>
        </p:spPr>
        <p:txBody>
          <a:bodyPr/>
          <a:lstStyle/>
          <a:p>
            <a:pPr>
              <a:buFont typeface="Wingdings" pitchFamily="2" charset="2"/>
              <a:buChar char="q"/>
            </a:pPr>
            <a:r>
              <a:rPr lang="en-US" dirty="0"/>
              <a:t>Email Confirmation.</a:t>
            </a:r>
          </a:p>
        </p:txBody>
      </p:sp>
      <p:pic>
        <p:nvPicPr>
          <p:cNvPr id="7" name="Picture 6">
            <a:extLst>
              <a:ext uri="{FF2B5EF4-FFF2-40B4-BE49-F238E27FC236}">
                <a16:creationId xmlns:a16="http://schemas.microsoft.com/office/drawing/2014/main" id="{FD4EDAA0-6B72-F64D-99E0-AA43F2771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415504"/>
            <a:ext cx="4394200" cy="4749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042197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39FB-412B-D647-BCBA-51BDE48376AD}"/>
              </a:ext>
            </a:extLst>
          </p:cNvPr>
          <p:cNvSpPr>
            <a:spLocks noGrp="1"/>
          </p:cNvSpPr>
          <p:nvPr>
            <p:ph type="title"/>
          </p:nvPr>
        </p:nvSpPr>
        <p:spPr/>
        <p:txBody>
          <a:bodyPr/>
          <a:lstStyle/>
          <a:p>
            <a:r>
              <a:rPr lang="en-US" dirty="0"/>
              <a:t>Case Studies (Book)</a:t>
            </a:r>
          </a:p>
        </p:txBody>
      </p:sp>
      <p:sp>
        <p:nvSpPr>
          <p:cNvPr id="4" name="Slide Number Placeholder 3">
            <a:extLst>
              <a:ext uri="{FF2B5EF4-FFF2-40B4-BE49-F238E27FC236}">
                <a16:creationId xmlns:a16="http://schemas.microsoft.com/office/drawing/2014/main" id="{C0EEDC70-708E-A648-BB69-E10B7226440B}"/>
              </a:ext>
            </a:extLst>
          </p:cNvPr>
          <p:cNvSpPr>
            <a:spLocks noGrp="1"/>
          </p:cNvSpPr>
          <p:nvPr>
            <p:ph type="sldNum" sz="quarter" idx="11"/>
          </p:nvPr>
        </p:nvSpPr>
        <p:spPr/>
        <p:txBody>
          <a:bodyPr/>
          <a:lstStyle/>
          <a:p>
            <a:fld id="{323594FA-E141-4234-AE05-360401972BE7}" type="slidenum">
              <a:rPr lang="en-US" altLang="en-US" smtClean="0"/>
              <a:pPr/>
              <a:t>17</a:t>
            </a:fld>
            <a:endParaRPr lang="en-US" altLang="en-US"/>
          </a:p>
        </p:txBody>
      </p:sp>
      <p:sp>
        <p:nvSpPr>
          <p:cNvPr id="8" name="Content Placeholder 2">
            <a:extLst>
              <a:ext uri="{FF2B5EF4-FFF2-40B4-BE49-F238E27FC236}">
                <a16:creationId xmlns:a16="http://schemas.microsoft.com/office/drawing/2014/main" id="{BB5573E3-93AA-B249-A27B-EFE2586A8FA2}"/>
              </a:ext>
            </a:extLst>
          </p:cNvPr>
          <p:cNvSpPr>
            <a:spLocks noGrp="1"/>
          </p:cNvSpPr>
          <p:nvPr>
            <p:ph idx="1"/>
          </p:nvPr>
        </p:nvSpPr>
        <p:spPr>
          <a:xfrm>
            <a:off x="228600" y="980728"/>
            <a:ext cx="8610600" cy="4876800"/>
          </a:xfrm>
        </p:spPr>
        <p:txBody>
          <a:bodyPr/>
          <a:lstStyle/>
          <a:p>
            <a:r>
              <a:rPr lang="en-US" sz="2800" dirty="0"/>
              <a:t>A personal insulin pump.</a:t>
            </a:r>
          </a:p>
          <a:p>
            <a:r>
              <a:rPr lang="en-US" sz="2800" dirty="0"/>
              <a:t>A mental health care patient management system.</a:t>
            </a:r>
          </a:p>
          <a:p>
            <a:r>
              <a:rPr lang="en-US" sz="2800" dirty="0"/>
              <a:t>A wilderness weather station.</a:t>
            </a:r>
          </a:p>
          <a:p>
            <a:r>
              <a:rPr lang="en-US" sz="2800" dirty="0" err="1"/>
              <a:t>iLearn</a:t>
            </a:r>
            <a:r>
              <a:rPr lang="en-US" sz="2800" dirty="0"/>
              <a:t>: a digital learning environment.</a:t>
            </a:r>
          </a:p>
          <a:p>
            <a:pPr marL="0" indent="0">
              <a:buNone/>
            </a:pPr>
            <a:endParaRPr lang="en-US" sz="2800" dirty="0"/>
          </a:p>
        </p:txBody>
      </p:sp>
    </p:spTree>
    <p:extLst>
      <p:ext uri="{BB962C8B-B14F-4D97-AF65-F5344CB8AC3E}">
        <p14:creationId xmlns:p14="http://schemas.microsoft.com/office/powerpoint/2010/main" val="75709773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65490-A1E3-7545-9A48-28C203A2C9EC}"/>
              </a:ext>
            </a:extLst>
          </p:cNvPr>
          <p:cNvSpPr>
            <a:spLocks noGrp="1"/>
          </p:cNvSpPr>
          <p:nvPr>
            <p:ph type="sldNum" sz="quarter" idx="11"/>
          </p:nvPr>
        </p:nvSpPr>
        <p:spPr/>
        <p:txBody>
          <a:bodyPr/>
          <a:lstStyle/>
          <a:p>
            <a:fld id="{323594FA-E141-4234-AE05-360401972BE7}" type="slidenum">
              <a:rPr lang="en-US" altLang="en-US" smtClean="0"/>
              <a:pPr/>
              <a:t>18</a:t>
            </a:fld>
            <a:endParaRPr lang="en-US" altLang="en-US"/>
          </a:p>
        </p:txBody>
      </p:sp>
      <p:sp>
        <p:nvSpPr>
          <p:cNvPr id="17" name="Rectangle 16">
            <a:extLst>
              <a:ext uri="{FF2B5EF4-FFF2-40B4-BE49-F238E27FC236}">
                <a16:creationId xmlns:a16="http://schemas.microsoft.com/office/drawing/2014/main" id="{B1FBE44E-C1AF-B545-905B-C10BB6A4F803}"/>
              </a:ext>
            </a:extLst>
          </p:cNvPr>
          <p:cNvSpPr/>
          <p:nvPr/>
        </p:nvSpPr>
        <p:spPr>
          <a:xfrm>
            <a:off x="107504" y="116632"/>
            <a:ext cx="8856984"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0460423-7B81-BC41-BD3C-C5BFE2A9C4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9952" y="836712"/>
            <a:ext cx="4876800" cy="4876800"/>
          </a:xfrm>
        </p:spPr>
      </p:pic>
      <p:sp>
        <p:nvSpPr>
          <p:cNvPr id="7" name="Rectangle 6">
            <a:extLst>
              <a:ext uri="{FF2B5EF4-FFF2-40B4-BE49-F238E27FC236}">
                <a16:creationId xmlns:a16="http://schemas.microsoft.com/office/drawing/2014/main" id="{91B28229-19A8-A748-9187-640674B01E45}"/>
              </a:ext>
            </a:extLst>
          </p:cNvPr>
          <p:cNvSpPr/>
          <p:nvPr/>
        </p:nvSpPr>
        <p:spPr>
          <a:xfrm>
            <a:off x="611560" y="1259972"/>
            <a:ext cx="3554423" cy="4247317"/>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Do you have </a:t>
            </a:r>
          </a:p>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any QUESTIONS?!</a:t>
            </a:r>
          </a:p>
        </p:txBody>
      </p:sp>
    </p:spTree>
    <p:extLst>
      <p:ext uri="{BB962C8B-B14F-4D97-AF65-F5344CB8AC3E}">
        <p14:creationId xmlns:p14="http://schemas.microsoft.com/office/powerpoint/2010/main" val="375371763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32D6-48B0-8F41-880B-A9287F639082}"/>
              </a:ext>
            </a:extLst>
          </p:cNvPr>
          <p:cNvSpPr>
            <a:spLocks noGrp="1"/>
          </p:cNvSpPr>
          <p:nvPr>
            <p:ph type="title"/>
          </p:nvPr>
        </p:nvSpPr>
        <p:spPr/>
        <p:txBody>
          <a:bodyPr/>
          <a:lstStyle/>
          <a:p>
            <a:r>
              <a:rPr lang="en-US" dirty="0"/>
              <a:t>Project requirements </a:t>
            </a:r>
            <a:br>
              <a:rPr lang="en-US" dirty="0"/>
            </a:br>
            <a:br>
              <a:rPr lang="en-US" dirty="0"/>
            </a:br>
            <a:endParaRPr lang="en-US" dirty="0"/>
          </a:p>
        </p:txBody>
      </p:sp>
      <p:sp>
        <p:nvSpPr>
          <p:cNvPr id="3" name="Content Placeholder 2">
            <a:extLst>
              <a:ext uri="{FF2B5EF4-FFF2-40B4-BE49-F238E27FC236}">
                <a16:creationId xmlns:a16="http://schemas.microsoft.com/office/drawing/2014/main" id="{2830141D-2874-3643-A5B5-C210C50A26C1}"/>
              </a:ext>
            </a:extLst>
          </p:cNvPr>
          <p:cNvSpPr>
            <a:spLocks noGrp="1"/>
          </p:cNvSpPr>
          <p:nvPr>
            <p:ph idx="1"/>
          </p:nvPr>
        </p:nvSpPr>
        <p:spPr>
          <a:xfrm>
            <a:off x="165956" y="620688"/>
            <a:ext cx="8610600" cy="4876800"/>
          </a:xfrm>
        </p:spPr>
        <p:txBody>
          <a:bodyPr/>
          <a:lstStyle/>
          <a:p>
            <a:pPr marL="0" indent="0" algn="just">
              <a:buNone/>
            </a:pPr>
            <a:endParaRPr lang="en-US" dirty="0"/>
          </a:p>
          <a:p>
            <a:pPr algn="just"/>
            <a:r>
              <a:rPr lang="en-US" dirty="0"/>
              <a:t>The students must learn and use the following software tools carefully: </a:t>
            </a:r>
          </a:p>
          <a:p>
            <a:pPr lvl="1" algn="just">
              <a:buFont typeface="Courier New" panose="02070309020205020404" pitchFamily="49" charset="0"/>
              <a:buChar char="o"/>
            </a:pPr>
            <a:r>
              <a:rPr lang="en-US" dirty="0">
                <a:solidFill>
                  <a:srgbClr val="2A55D6"/>
                </a:solidFill>
              </a:rPr>
              <a:t>Microsoft (MS) MS Project</a:t>
            </a:r>
          </a:p>
          <a:p>
            <a:pPr lvl="1" algn="just">
              <a:buFont typeface="Courier New" panose="02070309020205020404" pitchFamily="49" charset="0"/>
              <a:buChar char="o"/>
            </a:pPr>
            <a:r>
              <a:rPr lang="en-US" dirty="0">
                <a:solidFill>
                  <a:srgbClr val="2A55D6"/>
                </a:solidFill>
              </a:rPr>
              <a:t>Visual Paradigm</a:t>
            </a:r>
          </a:p>
          <a:p>
            <a:pPr lvl="1" algn="just">
              <a:buFont typeface="Courier New" panose="02070309020205020404" pitchFamily="49" charset="0"/>
              <a:buChar char="o"/>
            </a:pPr>
            <a:r>
              <a:rPr lang="en-US" dirty="0">
                <a:solidFill>
                  <a:srgbClr val="2A55D6"/>
                </a:solidFill>
              </a:rPr>
              <a:t>Visual Studio Code</a:t>
            </a:r>
          </a:p>
          <a:p>
            <a:pPr lvl="1" algn="just">
              <a:buFont typeface="Courier New" panose="02070309020205020404" pitchFamily="49" charset="0"/>
              <a:buChar char="o"/>
            </a:pPr>
            <a:r>
              <a:rPr lang="en-US" dirty="0">
                <a:solidFill>
                  <a:srgbClr val="2A55D6"/>
                </a:solidFill>
              </a:rPr>
              <a:t>NetBeans</a:t>
            </a:r>
            <a:endParaRPr lang="en-US" dirty="0"/>
          </a:p>
          <a:p>
            <a:pPr algn="just"/>
            <a:r>
              <a:rPr lang="en-US" dirty="0"/>
              <a:t>The students must have good experience with at least one of the following programming languages: </a:t>
            </a:r>
          </a:p>
          <a:p>
            <a:pPr lvl="1" algn="just">
              <a:buFont typeface="Courier New" panose="02070309020205020404" pitchFamily="49" charset="0"/>
              <a:buChar char="o"/>
            </a:pPr>
            <a:r>
              <a:rPr lang="en-US" dirty="0">
                <a:solidFill>
                  <a:srgbClr val="2A55D6"/>
                </a:solidFill>
              </a:rPr>
              <a:t>Java</a:t>
            </a:r>
          </a:p>
          <a:p>
            <a:pPr lvl="1" algn="just">
              <a:buFont typeface="Courier New" panose="02070309020205020404" pitchFamily="49" charset="0"/>
              <a:buChar char="o"/>
            </a:pPr>
            <a:r>
              <a:rPr lang="en-US" dirty="0">
                <a:solidFill>
                  <a:srgbClr val="2A55D6"/>
                </a:solidFill>
              </a:rPr>
              <a:t>JavaScript</a:t>
            </a:r>
          </a:p>
          <a:p>
            <a:pPr lvl="1" algn="just">
              <a:buFont typeface="Courier New" panose="02070309020205020404" pitchFamily="49" charset="0"/>
              <a:buChar char="o"/>
            </a:pPr>
            <a:r>
              <a:rPr lang="en-US" dirty="0">
                <a:solidFill>
                  <a:srgbClr val="2A55D6"/>
                </a:solidFill>
              </a:rPr>
              <a:t>PHP</a:t>
            </a:r>
          </a:p>
          <a:p>
            <a:pPr lvl="1" algn="just">
              <a:buFont typeface="Courier New" panose="02070309020205020404" pitchFamily="49" charset="0"/>
              <a:buChar char="o"/>
            </a:pPr>
            <a:r>
              <a:rPr lang="en-US" dirty="0">
                <a:solidFill>
                  <a:srgbClr val="2A55D6"/>
                </a:solidFill>
              </a:rPr>
              <a:t>Python</a:t>
            </a:r>
            <a:endParaRPr lang="en-US" dirty="0"/>
          </a:p>
          <a:p>
            <a:pPr algn="just"/>
            <a:endParaRPr lang="en-US" dirty="0"/>
          </a:p>
        </p:txBody>
      </p:sp>
      <p:sp>
        <p:nvSpPr>
          <p:cNvPr id="4" name="Slide Number Placeholder 3">
            <a:extLst>
              <a:ext uri="{FF2B5EF4-FFF2-40B4-BE49-F238E27FC236}">
                <a16:creationId xmlns:a16="http://schemas.microsoft.com/office/drawing/2014/main" id="{03203617-B7C8-D948-8EF4-6C03961B8C6E}"/>
              </a:ext>
            </a:extLst>
          </p:cNvPr>
          <p:cNvSpPr>
            <a:spLocks noGrp="1"/>
          </p:cNvSpPr>
          <p:nvPr>
            <p:ph type="sldNum" sz="quarter" idx="11"/>
          </p:nvPr>
        </p:nvSpPr>
        <p:spPr/>
        <p:txBody>
          <a:bodyPr/>
          <a:lstStyle/>
          <a:p>
            <a:fld id="{323594FA-E141-4234-AE05-360401972BE7}" type="slidenum">
              <a:rPr lang="en-US" altLang="en-US" smtClean="0"/>
              <a:pPr/>
              <a:t>2</a:t>
            </a:fld>
            <a:endParaRPr lang="en-US" altLang="en-US"/>
          </a:p>
        </p:txBody>
      </p:sp>
    </p:spTree>
    <p:extLst>
      <p:ext uri="{BB962C8B-B14F-4D97-AF65-F5344CB8AC3E}">
        <p14:creationId xmlns:p14="http://schemas.microsoft.com/office/powerpoint/2010/main" val="242178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904B-0EA2-5C4C-8859-2C2EF17F578E}"/>
              </a:ext>
            </a:extLst>
          </p:cNvPr>
          <p:cNvSpPr>
            <a:spLocks noGrp="1"/>
          </p:cNvSpPr>
          <p:nvPr>
            <p:ph type="title"/>
          </p:nvPr>
        </p:nvSpPr>
        <p:spPr/>
        <p:txBody>
          <a:bodyPr/>
          <a:lstStyle/>
          <a:p>
            <a:r>
              <a:rPr lang="en-US" dirty="0"/>
              <a:t>Microsoft (MS) Project</a:t>
            </a:r>
          </a:p>
        </p:txBody>
      </p:sp>
      <p:sp>
        <p:nvSpPr>
          <p:cNvPr id="3" name="Content Placeholder 2">
            <a:extLst>
              <a:ext uri="{FF2B5EF4-FFF2-40B4-BE49-F238E27FC236}">
                <a16:creationId xmlns:a16="http://schemas.microsoft.com/office/drawing/2014/main" id="{A50A535A-D3FA-864A-883B-27C98432462B}"/>
              </a:ext>
            </a:extLst>
          </p:cNvPr>
          <p:cNvSpPr>
            <a:spLocks noGrp="1"/>
          </p:cNvSpPr>
          <p:nvPr>
            <p:ph idx="1"/>
          </p:nvPr>
        </p:nvSpPr>
        <p:spPr>
          <a:xfrm>
            <a:off x="228600" y="908720"/>
            <a:ext cx="8610600" cy="4876800"/>
          </a:xfrm>
        </p:spPr>
        <p:txBody>
          <a:bodyPr/>
          <a:lstStyle/>
          <a:p>
            <a:pPr algn="just"/>
            <a:r>
              <a:rPr lang="en-US" b="1" u="sng" dirty="0"/>
              <a:t>Microsoft Project </a:t>
            </a:r>
            <a:r>
              <a:rPr lang="en-US" dirty="0"/>
              <a:t>is a project management software product, developed and sold by </a:t>
            </a:r>
            <a:r>
              <a:rPr lang="en-US" b="1" dirty="0"/>
              <a:t>Microsoft</a:t>
            </a:r>
            <a:r>
              <a:rPr lang="en-US" dirty="0"/>
              <a:t>. It is designed to assist a project manager in </a:t>
            </a:r>
            <a:r>
              <a:rPr lang="en-US" b="1" dirty="0">
                <a:solidFill>
                  <a:srgbClr val="7030A0"/>
                </a:solidFill>
              </a:rPr>
              <a:t>developing a schedule</a:t>
            </a:r>
            <a:r>
              <a:rPr lang="en-US" dirty="0"/>
              <a:t>, </a:t>
            </a:r>
            <a:r>
              <a:rPr lang="en-US" b="1" dirty="0">
                <a:solidFill>
                  <a:srgbClr val="7030A0"/>
                </a:solidFill>
              </a:rPr>
              <a:t>assigning resources to tasks</a:t>
            </a:r>
            <a:r>
              <a:rPr lang="en-US" dirty="0"/>
              <a:t>, </a:t>
            </a:r>
            <a:r>
              <a:rPr lang="en-US" b="1" dirty="0">
                <a:solidFill>
                  <a:srgbClr val="7030A0"/>
                </a:solidFill>
              </a:rPr>
              <a:t>tracking progress</a:t>
            </a:r>
            <a:r>
              <a:rPr lang="en-US" dirty="0"/>
              <a:t>, </a:t>
            </a:r>
            <a:r>
              <a:rPr lang="en-US" b="1" dirty="0">
                <a:solidFill>
                  <a:srgbClr val="7030A0"/>
                </a:solidFill>
              </a:rPr>
              <a:t>managing the budget</a:t>
            </a:r>
            <a:r>
              <a:rPr lang="en-US" dirty="0"/>
              <a:t>, and </a:t>
            </a:r>
            <a:r>
              <a:rPr lang="en-US" b="1" dirty="0">
                <a:solidFill>
                  <a:srgbClr val="7030A0"/>
                </a:solidFill>
              </a:rPr>
              <a:t>analyzing workloads</a:t>
            </a:r>
            <a:r>
              <a:rPr lang="en-US" dirty="0"/>
              <a:t>. </a:t>
            </a:r>
          </a:p>
          <a:p>
            <a:pPr algn="just"/>
            <a:r>
              <a:rPr lang="en-US" dirty="0">
                <a:solidFill>
                  <a:srgbClr val="2A55D6"/>
                </a:solidFill>
                <a:hlinkClick r:id="rId2">
                  <a:extLst>
                    <a:ext uri="{A12FA001-AC4F-418D-AE19-62706E023703}">
                      <ahyp:hlinkClr xmlns:ahyp="http://schemas.microsoft.com/office/drawing/2018/hyperlinkcolor" val="tx"/>
                    </a:ext>
                  </a:extLst>
                </a:hlinkClick>
              </a:rPr>
              <a:t>https://www.microsoft.com/en-us/microsoft-365/project/project-management</a:t>
            </a:r>
            <a:endParaRPr lang="en-US" dirty="0">
              <a:solidFill>
                <a:srgbClr val="2A55D6"/>
              </a:solidFill>
            </a:endParaRPr>
          </a:p>
          <a:p>
            <a:pPr algn="just"/>
            <a:endParaRPr lang="en-US" dirty="0"/>
          </a:p>
        </p:txBody>
      </p:sp>
      <p:sp>
        <p:nvSpPr>
          <p:cNvPr id="4" name="Slide Number Placeholder 3">
            <a:extLst>
              <a:ext uri="{FF2B5EF4-FFF2-40B4-BE49-F238E27FC236}">
                <a16:creationId xmlns:a16="http://schemas.microsoft.com/office/drawing/2014/main" id="{EC0E16AC-602A-F743-BD7D-D0F7466E6D09}"/>
              </a:ext>
            </a:extLst>
          </p:cNvPr>
          <p:cNvSpPr>
            <a:spLocks noGrp="1"/>
          </p:cNvSpPr>
          <p:nvPr>
            <p:ph type="sldNum" sz="quarter" idx="11"/>
          </p:nvPr>
        </p:nvSpPr>
        <p:spPr/>
        <p:txBody>
          <a:bodyPr/>
          <a:lstStyle/>
          <a:p>
            <a:fld id="{323594FA-E141-4234-AE05-360401972BE7}" type="slidenum">
              <a:rPr lang="en-US" altLang="en-US" smtClean="0"/>
              <a:pPr/>
              <a:t>3</a:t>
            </a:fld>
            <a:endParaRPr lang="en-US" altLang="en-US"/>
          </a:p>
        </p:txBody>
      </p:sp>
      <p:pic>
        <p:nvPicPr>
          <p:cNvPr id="6" name="Picture 5">
            <a:extLst>
              <a:ext uri="{FF2B5EF4-FFF2-40B4-BE49-F238E27FC236}">
                <a16:creationId xmlns:a16="http://schemas.microsoft.com/office/drawing/2014/main" id="{DB01BAAA-6C5F-8548-96F4-F7F80D797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420" y="3626134"/>
            <a:ext cx="2559424" cy="2559424"/>
          </a:xfrm>
          <a:prstGeom prst="rect">
            <a:avLst/>
          </a:prstGeom>
        </p:spPr>
      </p:pic>
    </p:spTree>
    <p:extLst>
      <p:ext uri="{BB962C8B-B14F-4D97-AF65-F5344CB8AC3E}">
        <p14:creationId xmlns:p14="http://schemas.microsoft.com/office/powerpoint/2010/main" val="34812613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33BF-71F5-0B41-A3FD-1CECDF32BC8E}"/>
              </a:ext>
            </a:extLst>
          </p:cNvPr>
          <p:cNvSpPr>
            <a:spLocks noGrp="1"/>
          </p:cNvSpPr>
          <p:nvPr>
            <p:ph type="title"/>
          </p:nvPr>
        </p:nvSpPr>
        <p:spPr/>
        <p:txBody>
          <a:bodyPr/>
          <a:lstStyle/>
          <a:p>
            <a:r>
              <a:rPr lang="en-US" dirty="0"/>
              <a:t>Visual Paradigm</a:t>
            </a:r>
          </a:p>
        </p:txBody>
      </p:sp>
      <p:sp>
        <p:nvSpPr>
          <p:cNvPr id="3" name="Content Placeholder 2">
            <a:extLst>
              <a:ext uri="{FF2B5EF4-FFF2-40B4-BE49-F238E27FC236}">
                <a16:creationId xmlns:a16="http://schemas.microsoft.com/office/drawing/2014/main" id="{7D1690ED-FD9C-6E45-87F5-EA2D6D947EE1}"/>
              </a:ext>
            </a:extLst>
          </p:cNvPr>
          <p:cNvSpPr>
            <a:spLocks noGrp="1"/>
          </p:cNvSpPr>
          <p:nvPr>
            <p:ph idx="1"/>
          </p:nvPr>
        </p:nvSpPr>
        <p:spPr>
          <a:xfrm>
            <a:off x="228600" y="980728"/>
            <a:ext cx="8610600" cy="4876800"/>
          </a:xfrm>
        </p:spPr>
        <p:txBody>
          <a:bodyPr/>
          <a:lstStyle/>
          <a:p>
            <a:r>
              <a:rPr lang="en-US" b="1" u="sng" kern="1200" dirty="0"/>
              <a:t>Visual Paradigm </a:t>
            </a:r>
            <a:r>
              <a:rPr lang="en-US" kern="1200" dirty="0"/>
              <a:t>is a </a:t>
            </a:r>
            <a:r>
              <a:rPr lang="en-US" b="1" kern="1200" dirty="0">
                <a:solidFill>
                  <a:srgbClr val="7030A0"/>
                </a:solidFill>
              </a:rPr>
              <a:t>UML CASE Tool </a:t>
            </a:r>
            <a:r>
              <a:rPr lang="en-US" kern="1200" dirty="0"/>
              <a:t>supporting </a:t>
            </a:r>
            <a:r>
              <a:rPr lang="en-US" b="1" kern="1200" dirty="0">
                <a:solidFill>
                  <a:srgbClr val="0000FF"/>
                </a:solidFill>
              </a:rPr>
              <a:t>UML 2</a:t>
            </a:r>
            <a:r>
              <a:rPr lang="en-US" kern="1200" dirty="0"/>
              <a:t>, </a:t>
            </a:r>
            <a:r>
              <a:rPr lang="en-US" dirty="0"/>
              <a:t>Systems modeling language (</a:t>
            </a:r>
            <a:r>
              <a:rPr lang="en-US" b="1" kern="1200" dirty="0" err="1">
                <a:solidFill>
                  <a:srgbClr val="0000FF"/>
                </a:solidFill>
              </a:rPr>
              <a:t>SysML</a:t>
            </a:r>
            <a:r>
              <a:rPr lang="en-US" b="1" kern="1200" dirty="0">
                <a:solidFill>
                  <a:srgbClr val="0000FF"/>
                </a:solidFill>
              </a:rPr>
              <a:t>)</a:t>
            </a:r>
            <a:r>
              <a:rPr lang="en-US" kern="1200" dirty="0"/>
              <a:t> and </a:t>
            </a:r>
            <a:r>
              <a:rPr lang="en-US" b="1" kern="1200" dirty="0">
                <a:solidFill>
                  <a:srgbClr val="0000FF"/>
                </a:solidFill>
              </a:rPr>
              <a:t>Business Process Modeling</a:t>
            </a:r>
            <a:r>
              <a:rPr lang="en-US" kern="1200" dirty="0"/>
              <a:t>. In addition to the modeling support, it provides </a:t>
            </a:r>
            <a:r>
              <a:rPr lang="en-US" b="1" kern="1200" dirty="0">
                <a:solidFill>
                  <a:srgbClr val="7030A0"/>
                </a:solidFill>
              </a:rPr>
              <a:t>report generation </a:t>
            </a:r>
            <a:r>
              <a:rPr lang="en-US" kern="1200" dirty="0"/>
              <a:t>and </a:t>
            </a:r>
            <a:r>
              <a:rPr lang="en-US" b="1" kern="1200" dirty="0">
                <a:solidFill>
                  <a:srgbClr val="0000FF"/>
                </a:solidFill>
              </a:rPr>
              <a:t>code engineering capabilities </a:t>
            </a:r>
            <a:r>
              <a:rPr lang="en-US" kern="1200" dirty="0"/>
              <a:t>including </a:t>
            </a:r>
            <a:r>
              <a:rPr lang="en-US" b="1" kern="1200" dirty="0">
                <a:solidFill>
                  <a:srgbClr val="7030A0"/>
                </a:solidFill>
              </a:rPr>
              <a:t>code generation</a:t>
            </a:r>
            <a:r>
              <a:rPr lang="en-US" kern="1200" dirty="0"/>
              <a:t>.</a:t>
            </a:r>
            <a:endParaRPr lang="en-US" dirty="0">
              <a:solidFill>
                <a:srgbClr val="2A55D6"/>
              </a:solidFill>
            </a:endParaRPr>
          </a:p>
          <a:p>
            <a:endParaRPr lang="en-US" dirty="0"/>
          </a:p>
        </p:txBody>
      </p:sp>
      <p:sp>
        <p:nvSpPr>
          <p:cNvPr id="4" name="Slide Number Placeholder 3">
            <a:extLst>
              <a:ext uri="{FF2B5EF4-FFF2-40B4-BE49-F238E27FC236}">
                <a16:creationId xmlns:a16="http://schemas.microsoft.com/office/drawing/2014/main" id="{8B59E067-C827-104C-8546-89F6BEFB7FE9}"/>
              </a:ext>
            </a:extLst>
          </p:cNvPr>
          <p:cNvSpPr>
            <a:spLocks noGrp="1"/>
          </p:cNvSpPr>
          <p:nvPr>
            <p:ph type="sldNum" sz="quarter" idx="11"/>
          </p:nvPr>
        </p:nvSpPr>
        <p:spPr/>
        <p:txBody>
          <a:bodyPr/>
          <a:lstStyle/>
          <a:p>
            <a:fld id="{323594FA-E141-4234-AE05-360401972BE7}" type="slidenum">
              <a:rPr lang="en-US" altLang="en-US" smtClean="0"/>
              <a:pPr/>
              <a:t>4</a:t>
            </a:fld>
            <a:endParaRPr lang="en-US" altLang="en-US"/>
          </a:p>
        </p:txBody>
      </p:sp>
      <p:sp>
        <p:nvSpPr>
          <p:cNvPr id="5" name="Rectangle 4">
            <a:extLst>
              <a:ext uri="{FF2B5EF4-FFF2-40B4-BE49-F238E27FC236}">
                <a16:creationId xmlns:a16="http://schemas.microsoft.com/office/drawing/2014/main" id="{CEEF6225-D0F9-8E4B-9494-D176EB7B4826}"/>
              </a:ext>
            </a:extLst>
          </p:cNvPr>
          <p:cNvSpPr/>
          <p:nvPr/>
        </p:nvSpPr>
        <p:spPr>
          <a:xfrm>
            <a:off x="245078" y="6386101"/>
            <a:ext cx="2866490" cy="261610"/>
          </a:xfrm>
          <a:prstGeom prst="rect">
            <a:avLst/>
          </a:prstGeom>
        </p:spPr>
        <p:txBody>
          <a:bodyPr wrap="none">
            <a:spAutoFit/>
          </a:bodyPr>
          <a:lstStyle/>
          <a:p>
            <a:r>
              <a:rPr lang="en-US" sz="1100" dirty="0">
                <a:solidFill>
                  <a:srgbClr val="2A55D6"/>
                </a:solidFill>
              </a:rPr>
              <a:t>https://</a:t>
            </a:r>
            <a:r>
              <a:rPr lang="en-US" sz="1100" dirty="0" err="1">
                <a:solidFill>
                  <a:srgbClr val="2A55D6"/>
                </a:solidFill>
              </a:rPr>
              <a:t>en.wikipedia.org</a:t>
            </a:r>
            <a:r>
              <a:rPr lang="en-US" sz="1100" dirty="0">
                <a:solidFill>
                  <a:srgbClr val="2A55D6"/>
                </a:solidFill>
              </a:rPr>
              <a:t>/wiki/</a:t>
            </a:r>
            <a:r>
              <a:rPr lang="en-US" sz="1100" dirty="0" err="1">
                <a:solidFill>
                  <a:srgbClr val="2A55D6"/>
                </a:solidFill>
              </a:rPr>
              <a:t>Visual_Paradigm</a:t>
            </a:r>
            <a:endParaRPr lang="en-US" sz="1100" dirty="0">
              <a:solidFill>
                <a:srgbClr val="2A55D6"/>
              </a:solidFill>
            </a:endParaRPr>
          </a:p>
        </p:txBody>
      </p:sp>
      <p:pic>
        <p:nvPicPr>
          <p:cNvPr id="7" name="Picture 6">
            <a:extLst>
              <a:ext uri="{FF2B5EF4-FFF2-40B4-BE49-F238E27FC236}">
                <a16:creationId xmlns:a16="http://schemas.microsoft.com/office/drawing/2014/main" id="{731603C8-206A-E44A-867C-4A3EC62B1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885" y="3212976"/>
            <a:ext cx="2490029" cy="2490029"/>
          </a:xfrm>
          <a:prstGeom prst="rect">
            <a:avLst/>
          </a:prstGeom>
        </p:spPr>
      </p:pic>
    </p:spTree>
    <p:extLst>
      <p:ext uri="{BB962C8B-B14F-4D97-AF65-F5344CB8AC3E}">
        <p14:creationId xmlns:p14="http://schemas.microsoft.com/office/powerpoint/2010/main" val="327931229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33BF-71F5-0B41-A3FD-1CECDF32BC8E}"/>
              </a:ext>
            </a:extLst>
          </p:cNvPr>
          <p:cNvSpPr>
            <a:spLocks noGrp="1"/>
          </p:cNvSpPr>
          <p:nvPr>
            <p:ph type="title"/>
          </p:nvPr>
        </p:nvSpPr>
        <p:spPr/>
        <p:txBody>
          <a:bodyPr/>
          <a:lstStyle/>
          <a:p>
            <a:r>
              <a:rPr lang="en-US" dirty="0"/>
              <a:t>Visual Paradigm</a:t>
            </a:r>
          </a:p>
        </p:txBody>
      </p:sp>
      <p:sp>
        <p:nvSpPr>
          <p:cNvPr id="4" name="Slide Number Placeholder 3">
            <a:extLst>
              <a:ext uri="{FF2B5EF4-FFF2-40B4-BE49-F238E27FC236}">
                <a16:creationId xmlns:a16="http://schemas.microsoft.com/office/drawing/2014/main" id="{8B59E067-C827-104C-8546-89F6BEFB7FE9}"/>
              </a:ext>
            </a:extLst>
          </p:cNvPr>
          <p:cNvSpPr>
            <a:spLocks noGrp="1"/>
          </p:cNvSpPr>
          <p:nvPr>
            <p:ph type="sldNum" sz="quarter" idx="11"/>
          </p:nvPr>
        </p:nvSpPr>
        <p:spPr/>
        <p:txBody>
          <a:bodyPr/>
          <a:lstStyle/>
          <a:p>
            <a:fld id="{323594FA-E141-4234-AE05-360401972BE7}" type="slidenum">
              <a:rPr lang="en-US" altLang="en-US" smtClean="0"/>
              <a:pPr/>
              <a:t>5</a:t>
            </a:fld>
            <a:endParaRPr lang="en-US" altLang="en-US"/>
          </a:p>
        </p:txBody>
      </p:sp>
      <p:sp>
        <p:nvSpPr>
          <p:cNvPr id="5" name="Rectangle 4">
            <a:extLst>
              <a:ext uri="{FF2B5EF4-FFF2-40B4-BE49-F238E27FC236}">
                <a16:creationId xmlns:a16="http://schemas.microsoft.com/office/drawing/2014/main" id="{CEEF6225-D0F9-8E4B-9494-D176EB7B4826}"/>
              </a:ext>
            </a:extLst>
          </p:cNvPr>
          <p:cNvSpPr/>
          <p:nvPr/>
        </p:nvSpPr>
        <p:spPr>
          <a:xfrm>
            <a:off x="245078" y="6386101"/>
            <a:ext cx="2866490" cy="261610"/>
          </a:xfrm>
          <a:prstGeom prst="rect">
            <a:avLst/>
          </a:prstGeom>
        </p:spPr>
        <p:txBody>
          <a:bodyPr wrap="none">
            <a:spAutoFit/>
          </a:bodyPr>
          <a:lstStyle/>
          <a:p>
            <a:r>
              <a:rPr lang="en-US" sz="1100" dirty="0">
                <a:solidFill>
                  <a:srgbClr val="2A55D6"/>
                </a:solidFill>
              </a:rPr>
              <a:t>https://</a:t>
            </a:r>
            <a:r>
              <a:rPr lang="en-US" sz="1100" dirty="0" err="1">
                <a:solidFill>
                  <a:srgbClr val="2A55D6"/>
                </a:solidFill>
              </a:rPr>
              <a:t>en.wikipedia.org</a:t>
            </a:r>
            <a:r>
              <a:rPr lang="en-US" sz="1100" dirty="0">
                <a:solidFill>
                  <a:srgbClr val="2A55D6"/>
                </a:solidFill>
              </a:rPr>
              <a:t>/wiki/</a:t>
            </a:r>
            <a:r>
              <a:rPr lang="en-US" sz="1100" dirty="0" err="1">
                <a:solidFill>
                  <a:srgbClr val="2A55D6"/>
                </a:solidFill>
              </a:rPr>
              <a:t>Visual_Paradigm</a:t>
            </a:r>
            <a:endParaRPr lang="en-US" sz="1100" dirty="0">
              <a:solidFill>
                <a:srgbClr val="2A55D6"/>
              </a:solidFill>
            </a:endParaRPr>
          </a:p>
        </p:txBody>
      </p:sp>
      <p:pic>
        <p:nvPicPr>
          <p:cNvPr id="9" name="Picture 8">
            <a:extLst>
              <a:ext uri="{FF2B5EF4-FFF2-40B4-BE49-F238E27FC236}">
                <a16:creationId xmlns:a16="http://schemas.microsoft.com/office/drawing/2014/main" id="{6C6A373A-BFC0-EA44-A7BF-FE3DD2735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22" y="1153186"/>
            <a:ext cx="8646693" cy="4796094"/>
          </a:xfrm>
          <a:prstGeom prst="rect">
            <a:avLst/>
          </a:prstGeom>
        </p:spPr>
      </p:pic>
    </p:spTree>
    <p:extLst>
      <p:ext uri="{BB962C8B-B14F-4D97-AF65-F5344CB8AC3E}">
        <p14:creationId xmlns:p14="http://schemas.microsoft.com/office/powerpoint/2010/main" val="18160247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BE1F-078B-104D-AEAC-6ED4D98D5FF2}"/>
              </a:ext>
            </a:extLst>
          </p:cNvPr>
          <p:cNvSpPr>
            <a:spLocks noGrp="1"/>
          </p:cNvSpPr>
          <p:nvPr>
            <p:ph type="title"/>
          </p:nvPr>
        </p:nvSpPr>
        <p:spPr/>
        <p:txBody>
          <a:bodyPr/>
          <a:lstStyle/>
          <a:p>
            <a:r>
              <a:rPr lang="en-US" dirty="0"/>
              <a:t>Project Guidelines</a:t>
            </a:r>
          </a:p>
        </p:txBody>
      </p:sp>
      <p:sp>
        <p:nvSpPr>
          <p:cNvPr id="3" name="Content Placeholder 2">
            <a:extLst>
              <a:ext uri="{FF2B5EF4-FFF2-40B4-BE49-F238E27FC236}">
                <a16:creationId xmlns:a16="http://schemas.microsoft.com/office/drawing/2014/main" id="{C7CCED97-0AA0-EC45-8BC9-DE47A324829E}"/>
              </a:ext>
            </a:extLst>
          </p:cNvPr>
          <p:cNvSpPr>
            <a:spLocks noGrp="1"/>
          </p:cNvSpPr>
          <p:nvPr>
            <p:ph idx="1"/>
          </p:nvPr>
        </p:nvSpPr>
        <p:spPr>
          <a:xfrm>
            <a:off x="228600" y="980728"/>
            <a:ext cx="8610600" cy="4876800"/>
          </a:xfrm>
        </p:spPr>
        <p:txBody>
          <a:bodyPr/>
          <a:lstStyle/>
          <a:p>
            <a:pPr algn="just"/>
            <a:r>
              <a:rPr lang="en-US" dirty="0"/>
              <a:t>Group of </a:t>
            </a:r>
            <a:r>
              <a:rPr lang="en-US" b="1" dirty="0">
                <a:solidFill>
                  <a:srgbClr val="7030A0"/>
                </a:solidFill>
              </a:rPr>
              <a:t>2 to 3 students </a:t>
            </a:r>
            <a:r>
              <a:rPr lang="en-US" dirty="0"/>
              <a:t>is assigned a project. </a:t>
            </a:r>
          </a:p>
          <a:p>
            <a:pPr algn="just"/>
            <a:r>
              <a:rPr lang="en-US" b="1" dirty="0">
                <a:solidFill>
                  <a:srgbClr val="FF0000"/>
                </a:solidFill>
              </a:rPr>
              <a:t>Deliverables: </a:t>
            </a:r>
            <a:r>
              <a:rPr lang="en-US" b="1" dirty="0">
                <a:solidFill>
                  <a:srgbClr val="7030A0"/>
                </a:solidFill>
              </a:rPr>
              <a:t>documentation</a:t>
            </a:r>
            <a:r>
              <a:rPr lang="en-US" dirty="0"/>
              <a:t> for project plan, system specification, design, implementation, testing and operational software application, in addition to a </a:t>
            </a:r>
            <a:r>
              <a:rPr lang="en-US" b="1" dirty="0">
                <a:solidFill>
                  <a:srgbClr val="7030A0"/>
                </a:solidFill>
              </a:rPr>
              <a:t>recorded video</a:t>
            </a:r>
            <a:r>
              <a:rPr lang="en-US" dirty="0"/>
              <a:t> (a presentation explains the developed web application).</a:t>
            </a:r>
          </a:p>
          <a:p>
            <a:pPr algn="just"/>
            <a:r>
              <a:rPr lang="en-US" dirty="0"/>
              <a:t>Written in </a:t>
            </a:r>
            <a:r>
              <a:rPr lang="en-US" b="1" dirty="0">
                <a:solidFill>
                  <a:srgbClr val="7030A0"/>
                </a:solidFill>
              </a:rPr>
              <a:t>English</a:t>
            </a:r>
            <a:r>
              <a:rPr lang="en-US" dirty="0"/>
              <a:t> and adhered to the project </a:t>
            </a:r>
            <a:r>
              <a:rPr lang="en-US" b="1" dirty="0">
                <a:solidFill>
                  <a:srgbClr val="7030A0"/>
                </a:solidFill>
              </a:rPr>
              <a:t>template</a:t>
            </a:r>
            <a:r>
              <a:rPr lang="en-US" dirty="0"/>
              <a:t>.</a:t>
            </a:r>
          </a:p>
          <a:p>
            <a:pPr algn="just"/>
            <a:r>
              <a:rPr lang="en-US" dirty="0"/>
              <a:t>Divided into </a:t>
            </a:r>
            <a:r>
              <a:rPr lang="en-US" b="1" dirty="0">
                <a:solidFill>
                  <a:srgbClr val="7030A0"/>
                </a:solidFill>
              </a:rPr>
              <a:t>sections</a:t>
            </a:r>
            <a:r>
              <a:rPr lang="en-US" dirty="0"/>
              <a:t>; and submitted before </a:t>
            </a:r>
            <a:r>
              <a:rPr lang="en-US" u="sng" dirty="0"/>
              <a:t>the due date</a:t>
            </a:r>
            <a:r>
              <a:rPr lang="en-US" dirty="0"/>
              <a:t>.</a:t>
            </a:r>
          </a:p>
          <a:p>
            <a:pPr algn="just"/>
            <a:r>
              <a:rPr lang="en-US" dirty="0"/>
              <a:t>Selected </a:t>
            </a:r>
            <a:r>
              <a:rPr lang="en-US" b="1" dirty="0">
                <a:solidFill>
                  <a:srgbClr val="7030A0"/>
                </a:solidFill>
              </a:rPr>
              <a:t>proposed projects </a:t>
            </a:r>
            <a:r>
              <a:rPr lang="en-US" dirty="0"/>
              <a:t>are provided, although you can propose your own project (must be </a:t>
            </a:r>
            <a:r>
              <a:rPr lang="en-US" u="sng" dirty="0"/>
              <a:t>approved</a:t>
            </a:r>
            <a:r>
              <a:rPr lang="en-US" dirty="0"/>
              <a:t>).</a:t>
            </a:r>
          </a:p>
          <a:p>
            <a:pPr algn="just"/>
            <a:r>
              <a:rPr lang="en-US" dirty="0"/>
              <a:t>Upload the web application and the video on your </a:t>
            </a:r>
            <a:r>
              <a:rPr lang="en-US" b="1" dirty="0">
                <a:solidFill>
                  <a:srgbClr val="7030A0"/>
                </a:solidFill>
              </a:rPr>
              <a:t>Google drive</a:t>
            </a:r>
            <a:r>
              <a:rPr lang="en-US" dirty="0"/>
              <a:t> and submit a link for it on </a:t>
            </a:r>
            <a:r>
              <a:rPr lang="en-US" u="sng" dirty="0"/>
              <a:t>Moodle</a:t>
            </a:r>
            <a:r>
              <a:rPr lang="en-US" dirty="0"/>
              <a:t> before due date.</a:t>
            </a:r>
          </a:p>
        </p:txBody>
      </p:sp>
      <p:sp>
        <p:nvSpPr>
          <p:cNvPr id="4" name="Slide Number Placeholder 3">
            <a:extLst>
              <a:ext uri="{FF2B5EF4-FFF2-40B4-BE49-F238E27FC236}">
                <a16:creationId xmlns:a16="http://schemas.microsoft.com/office/drawing/2014/main" id="{53BB50F9-950B-5149-B33D-E23911612CFA}"/>
              </a:ext>
            </a:extLst>
          </p:cNvPr>
          <p:cNvSpPr>
            <a:spLocks noGrp="1"/>
          </p:cNvSpPr>
          <p:nvPr>
            <p:ph type="sldNum" sz="quarter" idx="11"/>
          </p:nvPr>
        </p:nvSpPr>
        <p:spPr/>
        <p:txBody>
          <a:bodyPr/>
          <a:lstStyle/>
          <a:p>
            <a:fld id="{323594FA-E141-4234-AE05-360401972BE7}" type="slidenum">
              <a:rPr lang="en-US" altLang="en-US" smtClean="0"/>
              <a:pPr/>
              <a:t>6</a:t>
            </a:fld>
            <a:endParaRPr lang="en-US" altLang="en-US"/>
          </a:p>
        </p:txBody>
      </p:sp>
    </p:spTree>
    <p:extLst>
      <p:ext uri="{BB962C8B-B14F-4D97-AF65-F5344CB8AC3E}">
        <p14:creationId xmlns:p14="http://schemas.microsoft.com/office/powerpoint/2010/main" val="3591025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0118-7E16-7248-B78B-36CFEA66A8C3}"/>
              </a:ext>
            </a:extLst>
          </p:cNvPr>
          <p:cNvSpPr>
            <a:spLocks noGrp="1"/>
          </p:cNvSpPr>
          <p:nvPr>
            <p:ph type="title"/>
          </p:nvPr>
        </p:nvSpPr>
        <p:spPr/>
        <p:txBody>
          <a:bodyPr/>
          <a:lstStyle/>
          <a:p>
            <a:r>
              <a:rPr lang="en-US" dirty="0"/>
              <a:t>Proposed Projects </a:t>
            </a:r>
            <a:br>
              <a:rPr lang="en-US" dirty="0"/>
            </a:br>
            <a:endParaRPr lang="en-US" dirty="0"/>
          </a:p>
        </p:txBody>
      </p:sp>
      <p:sp>
        <p:nvSpPr>
          <p:cNvPr id="3" name="Content Placeholder 2">
            <a:extLst>
              <a:ext uri="{FF2B5EF4-FFF2-40B4-BE49-F238E27FC236}">
                <a16:creationId xmlns:a16="http://schemas.microsoft.com/office/drawing/2014/main" id="{F25F2200-D197-D149-A786-5FA08415A498}"/>
              </a:ext>
            </a:extLst>
          </p:cNvPr>
          <p:cNvSpPr>
            <a:spLocks noGrp="1"/>
          </p:cNvSpPr>
          <p:nvPr>
            <p:ph idx="1"/>
          </p:nvPr>
        </p:nvSpPr>
        <p:spPr>
          <a:xfrm>
            <a:off x="228600" y="1052736"/>
            <a:ext cx="8610600" cy="4876800"/>
          </a:xfrm>
        </p:spPr>
        <p:txBody>
          <a:bodyPr/>
          <a:lstStyle/>
          <a:p>
            <a:r>
              <a:rPr lang="en-US" dirty="0"/>
              <a:t>Point of Sale Management System </a:t>
            </a:r>
          </a:p>
          <a:p>
            <a:r>
              <a:rPr lang="en-US" dirty="0"/>
              <a:t>Laboratory Management System </a:t>
            </a:r>
          </a:p>
          <a:p>
            <a:r>
              <a:rPr lang="en-US" dirty="0"/>
              <a:t>Clinic Management System </a:t>
            </a:r>
          </a:p>
          <a:p>
            <a:r>
              <a:rPr lang="en-US" dirty="0"/>
              <a:t>Training Courses Center </a:t>
            </a:r>
          </a:p>
          <a:p>
            <a:r>
              <a:rPr lang="en-US" dirty="0"/>
              <a:t>Human Resources System for Small Business </a:t>
            </a:r>
          </a:p>
          <a:p>
            <a:r>
              <a:rPr lang="en-US" dirty="0"/>
              <a:t>Bookshop Management System </a:t>
            </a:r>
          </a:p>
          <a:p>
            <a:r>
              <a:rPr lang="en-US" dirty="0"/>
              <a:t>Faculty Management System in a University </a:t>
            </a:r>
          </a:p>
          <a:p>
            <a:r>
              <a:rPr lang="en-US" dirty="0"/>
              <a:t>Mobile/Computer Selling Center </a:t>
            </a:r>
          </a:p>
          <a:p>
            <a:r>
              <a:rPr lang="en-US" dirty="0"/>
              <a:t>Charitable Organization Management System </a:t>
            </a:r>
          </a:p>
          <a:p>
            <a:r>
              <a:rPr lang="en-US" dirty="0"/>
              <a:t>Events Scheduling Systems </a:t>
            </a:r>
          </a:p>
          <a:p>
            <a:r>
              <a:rPr lang="en-US" dirty="0"/>
              <a:t>Digital Products Management Systems </a:t>
            </a:r>
          </a:p>
          <a:p>
            <a:r>
              <a:rPr lang="en-US" dirty="0"/>
              <a:t>Accounting System for Small Business </a:t>
            </a:r>
          </a:p>
          <a:p>
            <a:endParaRPr lang="en-US" dirty="0"/>
          </a:p>
        </p:txBody>
      </p:sp>
      <p:sp>
        <p:nvSpPr>
          <p:cNvPr id="4" name="Slide Number Placeholder 3">
            <a:extLst>
              <a:ext uri="{FF2B5EF4-FFF2-40B4-BE49-F238E27FC236}">
                <a16:creationId xmlns:a16="http://schemas.microsoft.com/office/drawing/2014/main" id="{CB5327A6-7D08-5F4E-977C-1389E858D526}"/>
              </a:ext>
            </a:extLst>
          </p:cNvPr>
          <p:cNvSpPr>
            <a:spLocks noGrp="1"/>
          </p:cNvSpPr>
          <p:nvPr>
            <p:ph type="sldNum" sz="quarter" idx="11"/>
          </p:nvPr>
        </p:nvSpPr>
        <p:spPr/>
        <p:txBody>
          <a:bodyPr/>
          <a:lstStyle/>
          <a:p>
            <a:fld id="{323594FA-E141-4234-AE05-360401972BE7}" type="slidenum">
              <a:rPr lang="en-US" altLang="en-US" smtClean="0"/>
              <a:pPr/>
              <a:t>7</a:t>
            </a:fld>
            <a:endParaRPr lang="en-US" altLang="en-US"/>
          </a:p>
        </p:txBody>
      </p:sp>
      <p:sp>
        <p:nvSpPr>
          <p:cNvPr id="5" name="Footer Placeholder 4">
            <a:extLst>
              <a:ext uri="{FF2B5EF4-FFF2-40B4-BE49-F238E27FC236}">
                <a16:creationId xmlns:a16="http://schemas.microsoft.com/office/drawing/2014/main" id="{43D00E93-B456-324E-9698-F8FA73C3FCB5}"/>
              </a:ext>
            </a:extLst>
          </p:cNvPr>
          <p:cNvSpPr txBox="1">
            <a:spLocks/>
          </p:cNvSpPr>
          <p:nvPr/>
        </p:nvSpPr>
        <p:spPr bwMode="auto">
          <a:xfrm>
            <a:off x="72008" y="6335713"/>
            <a:ext cx="2555776"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2A55D6"/>
                </a:solidFill>
              </a:rPr>
              <a:t>From Dr. </a:t>
            </a:r>
            <a:r>
              <a:rPr lang="en-US" sz="1100" dirty="0" err="1">
                <a:solidFill>
                  <a:srgbClr val="2A55D6"/>
                </a:solidFill>
              </a:rPr>
              <a:t>Abdelkareem</a:t>
            </a:r>
            <a:r>
              <a:rPr lang="en-US" sz="1100" dirty="0">
                <a:solidFill>
                  <a:srgbClr val="2A55D6"/>
                </a:solidFill>
              </a:rPr>
              <a:t> </a:t>
            </a:r>
            <a:r>
              <a:rPr lang="en-US" sz="1100" dirty="0" err="1">
                <a:solidFill>
                  <a:srgbClr val="2A55D6"/>
                </a:solidFill>
              </a:rPr>
              <a:t>Alashqar</a:t>
            </a:r>
            <a:r>
              <a:rPr lang="en-US" sz="1100" dirty="0">
                <a:solidFill>
                  <a:srgbClr val="2A55D6"/>
                </a:solidFill>
              </a:rPr>
              <a:t> slides.</a:t>
            </a:r>
          </a:p>
        </p:txBody>
      </p:sp>
    </p:spTree>
    <p:extLst>
      <p:ext uri="{BB962C8B-B14F-4D97-AF65-F5344CB8AC3E}">
        <p14:creationId xmlns:p14="http://schemas.microsoft.com/office/powerpoint/2010/main" val="25825301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904B-0EA2-5C4C-8859-2C2EF17F578E}"/>
              </a:ext>
            </a:extLst>
          </p:cNvPr>
          <p:cNvSpPr>
            <a:spLocks noGrp="1"/>
          </p:cNvSpPr>
          <p:nvPr>
            <p:ph type="title"/>
          </p:nvPr>
        </p:nvSpPr>
        <p:spPr/>
        <p:txBody>
          <a:bodyPr/>
          <a:lstStyle/>
          <a:p>
            <a:r>
              <a:rPr lang="en-US" dirty="0"/>
              <a:t>Microsoft (MS) Project</a:t>
            </a:r>
          </a:p>
        </p:txBody>
      </p:sp>
      <p:sp>
        <p:nvSpPr>
          <p:cNvPr id="3" name="Content Placeholder 2">
            <a:extLst>
              <a:ext uri="{FF2B5EF4-FFF2-40B4-BE49-F238E27FC236}">
                <a16:creationId xmlns:a16="http://schemas.microsoft.com/office/drawing/2014/main" id="{A50A535A-D3FA-864A-883B-27C98432462B}"/>
              </a:ext>
            </a:extLst>
          </p:cNvPr>
          <p:cNvSpPr>
            <a:spLocks noGrp="1"/>
          </p:cNvSpPr>
          <p:nvPr>
            <p:ph idx="1"/>
          </p:nvPr>
        </p:nvSpPr>
        <p:spPr>
          <a:xfrm>
            <a:off x="228600" y="908720"/>
            <a:ext cx="8610600" cy="4876800"/>
          </a:xfrm>
        </p:spPr>
        <p:txBody>
          <a:bodyPr/>
          <a:lstStyle/>
          <a:p>
            <a:pPr algn="just"/>
            <a:r>
              <a:rPr lang="en-US" b="1" u="sng" dirty="0"/>
              <a:t>Microsoft Project </a:t>
            </a:r>
            <a:r>
              <a:rPr lang="en-US" dirty="0"/>
              <a:t>is a project management software product, developed and sold by </a:t>
            </a:r>
            <a:r>
              <a:rPr lang="en-US" b="1" dirty="0"/>
              <a:t>Microsoft</a:t>
            </a:r>
            <a:r>
              <a:rPr lang="en-US" dirty="0"/>
              <a:t>. It is designed to assist a project manager in </a:t>
            </a:r>
            <a:r>
              <a:rPr lang="en-US" b="1" dirty="0">
                <a:solidFill>
                  <a:srgbClr val="7030A0"/>
                </a:solidFill>
              </a:rPr>
              <a:t>developing a schedule</a:t>
            </a:r>
            <a:r>
              <a:rPr lang="en-US" dirty="0"/>
              <a:t>, </a:t>
            </a:r>
            <a:r>
              <a:rPr lang="en-US" b="1" dirty="0">
                <a:solidFill>
                  <a:srgbClr val="7030A0"/>
                </a:solidFill>
              </a:rPr>
              <a:t>assigning resources to tasks</a:t>
            </a:r>
            <a:r>
              <a:rPr lang="en-US" dirty="0"/>
              <a:t>, </a:t>
            </a:r>
            <a:r>
              <a:rPr lang="en-US" b="1" dirty="0">
                <a:solidFill>
                  <a:srgbClr val="7030A0"/>
                </a:solidFill>
              </a:rPr>
              <a:t>tracking progress</a:t>
            </a:r>
            <a:r>
              <a:rPr lang="en-US" dirty="0"/>
              <a:t>, </a:t>
            </a:r>
            <a:r>
              <a:rPr lang="en-US" b="1" dirty="0">
                <a:solidFill>
                  <a:srgbClr val="7030A0"/>
                </a:solidFill>
              </a:rPr>
              <a:t>managing the budget</a:t>
            </a:r>
            <a:r>
              <a:rPr lang="en-US" dirty="0"/>
              <a:t>, and </a:t>
            </a:r>
            <a:r>
              <a:rPr lang="en-US" b="1" dirty="0">
                <a:solidFill>
                  <a:srgbClr val="7030A0"/>
                </a:solidFill>
              </a:rPr>
              <a:t>analyzing workloads</a:t>
            </a:r>
            <a:r>
              <a:rPr lang="en-US" dirty="0"/>
              <a:t>. </a:t>
            </a:r>
          </a:p>
          <a:p>
            <a:pPr algn="just"/>
            <a:r>
              <a:rPr lang="en-US" dirty="0">
                <a:solidFill>
                  <a:srgbClr val="2A55D6"/>
                </a:solidFill>
                <a:hlinkClick r:id="rId2">
                  <a:extLst>
                    <a:ext uri="{A12FA001-AC4F-418D-AE19-62706E023703}">
                      <ahyp:hlinkClr xmlns:ahyp="http://schemas.microsoft.com/office/drawing/2018/hyperlinkcolor" val="tx"/>
                    </a:ext>
                  </a:extLst>
                </a:hlinkClick>
              </a:rPr>
              <a:t>https://www.microsoft.com/en-us/microsoft-365/project/project-management</a:t>
            </a:r>
            <a:endParaRPr lang="en-US" dirty="0">
              <a:solidFill>
                <a:srgbClr val="2A55D6"/>
              </a:solidFill>
            </a:endParaRPr>
          </a:p>
          <a:p>
            <a:pPr algn="just"/>
            <a:endParaRPr lang="en-US" dirty="0"/>
          </a:p>
        </p:txBody>
      </p:sp>
      <p:sp>
        <p:nvSpPr>
          <p:cNvPr id="4" name="Slide Number Placeholder 3">
            <a:extLst>
              <a:ext uri="{FF2B5EF4-FFF2-40B4-BE49-F238E27FC236}">
                <a16:creationId xmlns:a16="http://schemas.microsoft.com/office/drawing/2014/main" id="{EC0E16AC-602A-F743-BD7D-D0F7466E6D09}"/>
              </a:ext>
            </a:extLst>
          </p:cNvPr>
          <p:cNvSpPr>
            <a:spLocks noGrp="1"/>
          </p:cNvSpPr>
          <p:nvPr>
            <p:ph type="sldNum" sz="quarter" idx="11"/>
          </p:nvPr>
        </p:nvSpPr>
        <p:spPr/>
        <p:txBody>
          <a:bodyPr/>
          <a:lstStyle/>
          <a:p>
            <a:fld id="{323594FA-E141-4234-AE05-360401972BE7}" type="slidenum">
              <a:rPr lang="en-US" altLang="en-US" smtClean="0"/>
              <a:pPr/>
              <a:t>8</a:t>
            </a:fld>
            <a:endParaRPr lang="en-US" altLang="en-US"/>
          </a:p>
        </p:txBody>
      </p:sp>
      <p:pic>
        <p:nvPicPr>
          <p:cNvPr id="6" name="Picture 5">
            <a:extLst>
              <a:ext uri="{FF2B5EF4-FFF2-40B4-BE49-F238E27FC236}">
                <a16:creationId xmlns:a16="http://schemas.microsoft.com/office/drawing/2014/main" id="{DB01BAAA-6C5F-8548-96F4-F7F80D797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95" y="3801311"/>
            <a:ext cx="1984209" cy="1984209"/>
          </a:xfrm>
          <a:prstGeom prst="rect">
            <a:avLst/>
          </a:prstGeom>
        </p:spPr>
      </p:pic>
      <p:pic>
        <p:nvPicPr>
          <p:cNvPr id="7" name="Picture 6">
            <a:extLst>
              <a:ext uri="{FF2B5EF4-FFF2-40B4-BE49-F238E27FC236}">
                <a16:creationId xmlns:a16="http://schemas.microsoft.com/office/drawing/2014/main" id="{FCB0C650-94AB-7D41-9453-1DB2477EF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62" y="3861048"/>
            <a:ext cx="5436096" cy="1662088"/>
          </a:xfrm>
          <a:prstGeom prst="rect">
            <a:avLst/>
          </a:prstGeom>
        </p:spPr>
      </p:pic>
      <p:sp>
        <p:nvSpPr>
          <p:cNvPr id="8" name="Rectangle 7">
            <a:extLst>
              <a:ext uri="{FF2B5EF4-FFF2-40B4-BE49-F238E27FC236}">
                <a16:creationId xmlns:a16="http://schemas.microsoft.com/office/drawing/2014/main" id="{2FD99147-F1F6-1149-8ADF-D77D31A6283B}"/>
              </a:ext>
            </a:extLst>
          </p:cNvPr>
          <p:cNvSpPr/>
          <p:nvPr/>
        </p:nvSpPr>
        <p:spPr>
          <a:xfrm>
            <a:off x="755576" y="4941168"/>
            <a:ext cx="1152128"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2313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39FB-412B-D647-BCBA-51BDE48376AD}"/>
              </a:ext>
            </a:extLst>
          </p:cNvPr>
          <p:cNvSpPr>
            <a:spLocks noGrp="1"/>
          </p:cNvSpPr>
          <p:nvPr>
            <p:ph type="title"/>
          </p:nvPr>
        </p:nvSpPr>
        <p:spPr/>
        <p:txBody>
          <a:bodyPr/>
          <a:lstStyle/>
          <a:p>
            <a:r>
              <a:rPr lang="en-US" dirty="0"/>
              <a:t>MS Project Installation (1/7)</a:t>
            </a:r>
          </a:p>
        </p:txBody>
      </p:sp>
      <p:pic>
        <p:nvPicPr>
          <p:cNvPr id="26" name="Content Placeholder 25">
            <a:extLst>
              <a:ext uri="{FF2B5EF4-FFF2-40B4-BE49-F238E27FC236}">
                <a16:creationId xmlns:a16="http://schemas.microsoft.com/office/drawing/2014/main" id="{34D9E9B2-389B-4A4F-9371-638515A65F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763" y="2231718"/>
            <a:ext cx="7099299" cy="40055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C0EEDC70-708E-A648-BB69-E10B7226440B}"/>
              </a:ext>
            </a:extLst>
          </p:cNvPr>
          <p:cNvSpPr>
            <a:spLocks noGrp="1"/>
          </p:cNvSpPr>
          <p:nvPr>
            <p:ph type="sldNum" sz="quarter" idx="11"/>
          </p:nvPr>
        </p:nvSpPr>
        <p:spPr/>
        <p:txBody>
          <a:bodyPr/>
          <a:lstStyle/>
          <a:p>
            <a:fld id="{323594FA-E141-4234-AE05-360401972BE7}" type="slidenum">
              <a:rPr lang="en-US" altLang="en-US" smtClean="0"/>
              <a:pPr/>
              <a:t>9</a:t>
            </a:fld>
            <a:endParaRPr lang="en-US" altLang="en-US"/>
          </a:p>
        </p:txBody>
      </p:sp>
      <p:sp>
        <p:nvSpPr>
          <p:cNvPr id="28" name="Content Placeholder 2">
            <a:extLst>
              <a:ext uri="{FF2B5EF4-FFF2-40B4-BE49-F238E27FC236}">
                <a16:creationId xmlns:a16="http://schemas.microsoft.com/office/drawing/2014/main" id="{F5CE131D-085A-5B40-A6E0-01F1D52FBD71}"/>
              </a:ext>
            </a:extLst>
          </p:cNvPr>
          <p:cNvSpPr txBox="1">
            <a:spLocks/>
          </p:cNvSpPr>
          <p:nvPr/>
        </p:nvSpPr>
        <p:spPr bwMode="auto">
          <a:xfrm>
            <a:off x="228600" y="908720"/>
            <a:ext cx="8610600"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algn="just">
              <a:buFont typeface="Wingdings" pitchFamily="2" charset="2"/>
              <a:buChar char="q"/>
            </a:pPr>
            <a:r>
              <a:rPr lang="en-US" kern="0" dirty="0"/>
              <a:t>If you prefer a </a:t>
            </a:r>
            <a:r>
              <a:rPr lang="en-US" b="1" kern="0" dirty="0">
                <a:solidFill>
                  <a:srgbClr val="7030A0"/>
                </a:solidFill>
              </a:rPr>
              <a:t>browser-based version</a:t>
            </a:r>
            <a:r>
              <a:rPr lang="en-US" kern="0" dirty="0"/>
              <a:t> of the Project, you can opt for Plan 1. However, if you wish to download the </a:t>
            </a:r>
            <a:r>
              <a:rPr lang="en-US" b="1" kern="0" dirty="0">
                <a:solidFill>
                  <a:srgbClr val="7030A0"/>
                </a:solidFill>
              </a:rPr>
              <a:t>application</a:t>
            </a:r>
            <a:r>
              <a:rPr lang="en-US" kern="0" dirty="0"/>
              <a:t>, you will need to consider either Plan 3 or 5.</a:t>
            </a:r>
          </a:p>
          <a:p>
            <a:pPr algn="just"/>
            <a:endParaRPr lang="en-US" kern="0" dirty="0"/>
          </a:p>
        </p:txBody>
      </p:sp>
      <p:sp>
        <p:nvSpPr>
          <p:cNvPr id="29" name="Rectangle 28">
            <a:extLst>
              <a:ext uri="{FF2B5EF4-FFF2-40B4-BE49-F238E27FC236}">
                <a16:creationId xmlns:a16="http://schemas.microsoft.com/office/drawing/2014/main" id="{D6FD56FB-EA73-DB40-AB84-16C5647EF687}"/>
              </a:ext>
            </a:extLst>
          </p:cNvPr>
          <p:cNvSpPr/>
          <p:nvPr/>
        </p:nvSpPr>
        <p:spPr>
          <a:xfrm>
            <a:off x="165956" y="6391348"/>
            <a:ext cx="4572000" cy="261610"/>
          </a:xfrm>
          <a:prstGeom prst="rect">
            <a:avLst/>
          </a:prstGeom>
        </p:spPr>
        <p:txBody>
          <a:bodyPr>
            <a:spAutoFit/>
          </a:bodyPr>
          <a:lstStyle/>
          <a:p>
            <a:r>
              <a:rPr lang="en-US" sz="1100" dirty="0">
                <a:solidFill>
                  <a:srgbClr val="2A55D6"/>
                </a:solidFill>
              </a:rPr>
              <a:t>https://</a:t>
            </a:r>
            <a:r>
              <a:rPr lang="en-US" sz="1100" dirty="0" err="1">
                <a:solidFill>
                  <a:srgbClr val="2A55D6"/>
                </a:solidFill>
              </a:rPr>
              <a:t>www.wizcase.com</a:t>
            </a:r>
            <a:r>
              <a:rPr lang="en-US" sz="1100" dirty="0">
                <a:solidFill>
                  <a:srgbClr val="2A55D6"/>
                </a:solidFill>
              </a:rPr>
              <a:t>/download/</a:t>
            </a:r>
            <a:r>
              <a:rPr lang="en-US" sz="1100" dirty="0" err="1">
                <a:solidFill>
                  <a:srgbClr val="2A55D6"/>
                </a:solidFill>
              </a:rPr>
              <a:t>microsoft</a:t>
            </a:r>
            <a:r>
              <a:rPr lang="en-US" sz="1100" dirty="0">
                <a:solidFill>
                  <a:srgbClr val="2A55D6"/>
                </a:solidFill>
              </a:rPr>
              <a:t>-project/</a:t>
            </a:r>
          </a:p>
        </p:txBody>
      </p:sp>
    </p:spTree>
    <p:extLst>
      <p:ext uri="{BB962C8B-B14F-4D97-AF65-F5344CB8AC3E}">
        <p14:creationId xmlns:p14="http://schemas.microsoft.com/office/powerpoint/2010/main" val="7291844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6.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00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241398</TotalTime>
  <Words>807</Words>
  <Application>Microsoft Macintosh PowerPoint</Application>
  <PresentationFormat>On-screen Show (4:3)</PresentationFormat>
  <Paragraphs>113</Paragraphs>
  <Slides>18</Slides>
  <Notes>8</Notes>
  <HiddenSlides>0</HiddenSlides>
  <MMClips>0</MMClips>
  <ScaleCrop>false</ScaleCrop>
  <HeadingPairs>
    <vt:vector size="6" baseType="variant">
      <vt:variant>
        <vt:lpstr>Fonts Used</vt:lpstr>
      </vt:variant>
      <vt:variant>
        <vt:i4>10</vt:i4>
      </vt:variant>
      <vt:variant>
        <vt:lpstr>Theme</vt:lpstr>
      </vt:variant>
      <vt:variant>
        <vt:i4>47</vt:i4>
      </vt:variant>
      <vt:variant>
        <vt:lpstr>Slide Titles</vt:lpstr>
      </vt:variant>
      <vt:variant>
        <vt:i4>18</vt:i4>
      </vt:variant>
    </vt:vector>
  </HeadingPairs>
  <TitlesOfParts>
    <vt:vector size="75" baseType="lpstr">
      <vt:lpstr>ＭＳ Ｐゴシック</vt:lpstr>
      <vt:lpstr>Arial</vt:lpstr>
      <vt:lpstr>Calibri</vt:lpstr>
      <vt:lpstr>Calibri Light</vt:lpstr>
      <vt:lpstr>Courier New</vt:lpstr>
      <vt:lpstr>Garamond</vt:lpstr>
      <vt:lpstr>나눔고딕</vt:lpstr>
      <vt:lpstr>Tahoma</vt:lpstr>
      <vt:lpstr>Times New Roman</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18_Edge</vt:lpstr>
      <vt:lpstr>19_Edge</vt:lpstr>
      <vt:lpstr>11_Edge</vt:lpstr>
      <vt:lpstr>14_Edge</vt:lpstr>
      <vt:lpstr>137_Edge</vt:lpstr>
      <vt:lpstr>27_Edge</vt:lpstr>
      <vt:lpstr>28_Edge</vt:lpstr>
      <vt:lpstr>100_Edge</vt:lpstr>
      <vt:lpstr>29_Edge</vt:lpstr>
      <vt:lpstr>41_Edge</vt:lpstr>
      <vt:lpstr>    WDMM 3314 Web and Multimedia Engineering  SDEV 2301 Principles of Software Engineering  Project  </vt:lpstr>
      <vt:lpstr>Project requirements   </vt:lpstr>
      <vt:lpstr>Microsoft (MS) Project</vt:lpstr>
      <vt:lpstr>Visual Paradigm</vt:lpstr>
      <vt:lpstr>Visual Paradigm</vt:lpstr>
      <vt:lpstr>Project Guidelines</vt:lpstr>
      <vt:lpstr>Proposed Projects  </vt:lpstr>
      <vt:lpstr>Microsoft (MS) Project</vt:lpstr>
      <vt:lpstr>MS Project Installation (1/7)</vt:lpstr>
      <vt:lpstr>MS Project Installation (2/7)</vt:lpstr>
      <vt:lpstr>MS Project Installation (3/7)</vt:lpstr>
      <vt:lpstr>MS Project Installation (4/7)</vt:lpstr>
      <vt:lpstr>MS Project Installation (5/7)</vt:lpstr>
      <vt:lpstr>MS Project Installation (5/7)</vt:lpstr>
      <vt:lpstr>MS Project Installation (6/7)</vt:lpstr>
      <vt:lpstr>MS Project Installation (7/7)</vt:lpstr>
      <vt:lpstr>Case Studies (Book)</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Microsoft Office User</cp:lastModifiedBy>
  <cp:revision>3438</cp:revision>
  <cp:lastPrinted>2022-05-16T13:57:54Z</cp:lastPrinted>
  <dcterms:created xsi:type="dcterms:W3CDTF">2010-10-08T20:41:54Z</dcterms:created>
  <dcterms:modified xsi:type="dcterms:W3CDTF">2023-09-22T16:18:06Z</dcterms:modified>
</cp:coreProperties>
</file>